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60"/>
  </p:notesMasterIdLst>
  <p:sldIdLst>
    <p:sldId id="298" r:id="rId2"/>
    <p:sldId id="299" r:id="rId3"/>
    <p:sldId id="300" r:id="rId4"/>
    <p:sldId id="256" r:id="rId5"/>
    <p:sldId id="284" r:id="rId6"/>
    <p:sldId id="302" r:id="rId7"/>
    <p:sldId id="303" r:id="rId8"/>
    <p:sldId id="297" r:id="rId9"/>
    <p:sldId id="304" r:id="rId10"/>
    <p:sldId id="281" r:id="rId11"/>
    <p:sldId id="305" r:id="rId12"/>
    <p:sldId id="306" r:id="rId13"/>
    <p:sldId id="307" r:id="rId14"/>
    <p:sldId id="308" r:id="rId15"/>
    <p:sldId id="309" r:id="rId16"/>
    <p:sldId id="285" r:id="rId17"/>
    <p:sldId id="286" r:id="rId18"/>
    <p:sldId id="287" r:id="rId19"/>
    <p:sldId id="288" r:id="rId20"/>
    <p:sldId id="274" r:id="rId21"/>
    <p:sldId id="310" r:id="rId22"/>
    <p:sldId id="311" r:id="rId23"/>
    <p:sldId id="295" r:id="rId24"/>
    <p:sldId id="258" r:id="rId25"/>
    <p:sldId id="259" r:id="rId26"/>
    <p:sldId id="312" r:id="rId27"/>
    <p:sldId id="261" r:id="rId28"/>
    <p:sldId id="313" r:id="rId29"/>
    <p:sldId id="316" r:id="rId30"/>
    <p:sldId id="262" r:id="rId31"/>
    <p:sldId id="263" r:id="rId32"/>
    <p:sldId id="264" r:id="rId33"/>
    <p:sldId id="265" r:id="rId34"/>
    <p:sldId id="323" r:id="rId35"/>
    <p:sldId id="324" r:id="rId36"/>
    <p:sldId id="266" r:id="rId37"/>
    <p:sldId id="289" r:id="rId38"/>
    <p:sldId id="290" r:id="rId39"/>
    <p:sldId id="291" r:id="rId40"/>
    <p:sldId id="277" r:id="rId41"/>
    <p:sldId id="276" r:id="rId42"/>
    <p:sldId id="267" r:id="rId43"/>
    <p:sldId id="268" r:id="rId44"/>
    <p:sldId id="270" r:id="rId45"/>
    <p:sldId id="271" r:id="rId46"/>
    <p:sldId id="257" r:id="rId47"/>
    <p:sldId id="282" r:id="rId48"/>
    <p:sldId id="283" r:id="rId49"/>
    <p:sldId id="279" r:id="rId50"/>
    <p:sldId id="319" r:id="rId51"/>
    <p:sldId id="320" r:id="rId52"/>
    <p:sldId id="321" r:id="rId53"/>
    <p:sldId id="292" r:id="rId54"/>
    <p:sldId id="293" r:id="rId55"/>
    <p:sldId id="294" r:id="rId56"/>
    <p:sldId id="322" r:id="rId57"/>
    <p:sldId id="325" r:id="rId58"/>
    <p:sldId id="326" r:id="rId5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7081" autoAdjust="0"/>
  </p:normalViewPr>
  <p:slideViewPr>
    <p:cSldViewPr snapToObjects="1">
      <p:cViewPr varScale="1">
        <p:scale>
          <a:sx n="45" d="100"/>
          <a:sy n="45" d="100"/>
        </p:scale>
        <p:origin x="-55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theme" Target="theme/theme1.xml"/><Relationship Id="rId60" Type="http://schemas.openxmlformats.org/officeDocument/2006/relationships/notesMaster" Target="notesMasters/notesMaster1.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viewProps" Target="viewProps.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presProps" Target="presProp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tableStyles" Target="tableStyles.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interSettings" Target="printerSettings/printerSettings1.bin"/><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573A77-15D7-5B4A-B8FC-F0187F61FB68}" type="datetimeFigureOut">
              <a:rPr lang="en-US" smtClean="0"/>
              <a:pPr/>
              <a:t>11/20/08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6B8096-4517-1943-B7B1-B8F0A071AAB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more carefully</a:t>
            </a:r>
            <a:r>
              <a:rPr lang="en-US" baseline="0" dirty="0" smtClean="0"/>
              <a:t> reveals details that leave questions.</a:t>
            </a:r>
          </a:p>
          <a:p>
            <a:r>
              <a:rPr lang="en-US" baseline="0" dirty="0" smtClean="0"/>
              <a:t>Two of them are looking at the camera.</a:t>
            </a:r>
          </a:p>
          <a:p>
            <a:r>
              <a:rPr lang="en-US" baseline="0" dirty="0" smtClean="0"/>
              <a:t>One is not.</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Who or what is he looking at?</a:t>
            </a:r>
          </a:p>
          <a:p>
            <a:r>
              <a:rPr lang="en-US" baseline="0" dirty="0" smtClean="0"/>
              <a:t>Could it be read as a sign of distrust?</a:t>
            </a:r>
          </a:p>
          <a:p>
            <a:r>
              <a:rPr lang="en-US" baseline="0" dirty="0" smtClean="0"/>
              <a:t>Could that mean the relationships here are more complicated than they look on the surface?</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Who or what is he looking at?</a:t>
            </a:r>
          </a:p>
          <a:p>
            <a:r>
              <a:rPr lang="en-US" baseline="0" dirty="0" smtClean="0"/>
              <a:t>Could it be read as a sign of distrust?</a:t>
            </a:r>
          </a:p>
          <a:p>
            <a:r>
              <a:rPr lang="en-US" baseline="0" dirty="0" smtClean="0"/>
              <a:t>Could that mean the relationships here are more complicated that what it seems on the surface?</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6A6B8096-4517-1943-B7B1-B8F0A071AABC}"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use snapshots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 construct meaning in our world and to create a narrative, which becomes our history. Narratives are our way of understanding our place and purpose in the world.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Political</a:t>
            </a:r>
            <a:r>
              <a:rPr lang="en-US" sz="1200" kern="1200" baseline="0" dirty="0" smtClean="0">
                <a:solidFill>
                  <a:schemeClr val="tx1"/>
                </a:solidFill>
                <a:latin typeface="+mn-lt"/>
                <a:ea typeface="+mn-ea"/>
                <a:cs typeface="+mn-cs"/>
              </a:rPr>
              <a:t> races are won and lost over the narratives of their candidates. </a:t>
            </a:r>
          </a:p>
          <a:p>
            <a:r>
              <a:rPr lang="en-US" sz="1200" kern="1200" baseline="0" dirty="0" smtClean="0">
                <a:solidFill>
                  <a:schemeClr val="tx1"/>
                </a:solidFill>
                <a:latin typeface="+mn-lt"/>
                <a:ea typeface="+mn-ea"/>
                <a:cs typeface="+mn-cs"/>
              </a:rPr>
              <a:t>Narratives determine who are friends are (Do we fit with the intellectuals? Do with hang with the artists?), where we live (storybook suburb? cosmopolitan city?), what associations we have, what we believe (the story of Jesus? The story of Abraham? The story of Mohammed? The story of science?)</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www.metmuseum.org/toah/hd/kodk/hd_kodk.</a:t>
            </a:r>
            <a:r>
              <a:rPr lang="en-US" dirty="0" err="1" smtClean="0"/>
              <a:t>htm</a:t>
            </a:r>
            <a:endParaRPr lang="en-US" dirty="0" smtClean="0"/>
          </a:p>
          <a:p>
            <a:r>
              <a:rPr lang="en-US" dirty="0" smtClean="0"/>
              <a:t>Since the birth of photography, we have been</a:t>
            </a:r>
            <a:r>
              <a:rPr lang="en-US" baseline="0" dirty="0" smtClean="0"/>
              <a:t> compelled to collect snapshots that document our narratives.</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www.metmuseum.org/toah/hd/kodk/hd_kodk.</a:t>
            </a:r>
            <a:r>
              <a:rPr lang="en-US" dirty="0" err="1" smtClean="0"/>
              <a:t>htm</a:t>
            </a:r>
            <a:endParaRPr lang="en-US" dirty="0" smtClean="0"/>
          </a:p>
          <a:p>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www.metmuseum.org/toah/hd/kodk/hd_kodk.</a:t>
            </a:r>
            <a:r>
              <a:rPr lang="en-US" dirty="0" err="1" smtClean="0"/>
              <a:t>htm</a:t>
            </a:r>
            <a:endParaRPr lang="en-US" dirty="0" smtClean="0"/>
          </a:p>
          <a:p>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compilers of family albums often arranged the photographs in narrative sequences, providing factual captions along with witty commentary; some albums contain artfully elaborate collages of cut-and-pasted photographs and text, often combining personal snapshots with commercial images clipped from magazines</a:t>
            </a:r>
          </a:p>
          <a:p>
            <a:r>
              <a:rPr lang="en-US" dirty="0" smtClean="0"/>
              <a:t>http://</a:t>
            </a:r>
            <a:r>
              <a:rPr lang="en-US" dirty="0" err="1" smtClean="0"/>
              <a:t>www.metmuseum.org/toah/hd/kodk/hd_kodk.htm</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edwardwinkleman.blogspot.</a:t>
            </a:r>
            <a:r>
              <a:rPr lang="en-US" dirty="0" err="1" smtClean="0"/>
              <a:t>com</a:t>
            </a:r>
            <a:endParaRPr lang="en-US" dirty="0" smtClean="0"/>
          </a:p>
          <a:p>
            <a:r>
              <a:rPr lang="en-US" dirty="0" smtClean="0"/>
              <a:t>In the modern world, narrative has been depicted</a:t>
            </a:r>
            <a:r>
              <a:rPr lang="en-US" baseline="0" dirty="0" smtClean="0"/>
              <a:t> using the image of the “everyday”. Sights we pass by so often they have become invisible to us.</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edwardwinkleman.blogspot.</a:t>
            </a:r>
            <a:r>
              <a:rPr lang="en-US" dirty="0" err="1" smtClean="0"/>
              <a:t>com</a:t>
            </a:r>
            <a:endParaRPr lang="en-US" dirty="0" smtClean="0"/>
          </a:p>
        </p:txBody>
      </p:sp>
      <p:sp>
        <p:nvSpPr>
          <p:cNvPr id="4" name="Slide Number Placeholder 3"/>
          <p:cNvSpPr>
            <a:spLocks noGrp="1"/>
          </p:cNvSpPr>
          <p:nvPr>
            <p:ph type="sldNum" sz="quarter" idx="10"/>
          </p:nvPr>
        </p:nvSpPr>
        <p:spPr/>
        <p:txBody>
          <a:bodyPr/>
          <a:lstStyle/>
          <a:p>
            <a:fld id="{6A6B8096-4517-1943-B7B1-B8F0A071AABC}"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photooftheday.hughcrawford.com.nyud.net</a:t>
            </a:r>
            <a:r>
              <a:rPr lang="en-US" dirty="0" smtClean="0"/>
              <a:t>/</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6</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photooftheday.hughcrawford.com.nyud.net</a:t>
            </a:r>
            <a:r>
              <a:rPr lang="en-US" dirty="0" smtClean="0"/>
              <a:t>/</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35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eatingsandwiches.com/?p</a:t>
            </a:r>
            <a:r>
              <a:rPr lang="en-US" dirty="0" smtClean="0"/>
              <a:t>=60</a:t>
            </a:r>
          </a:p>
          <a:p>
            <a:r>
              <a:rPr lang="en-US" dirty="0" smtClean="0"/>
              <a:t>WHY are we fascinated?</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36</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use snapshots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 construct meaning in our world and to create a narrative, which becomes our history. Narratives are our way of understanding our place and purpose in the world.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37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use snapshots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 construct meaning in our world and to create a narrative, which becomes our history. </a:t>
            </a:r>
          </a:p>
          <a:p>
            <a:r>
              <a:rPr lang="en-US" sz="1200" kern="1200" dirty="0" smtClean="0">
                <a:solidFill>
                  <a:schemeClr val="tx1"/>
                </a:solidFill>
                <a:latin typeface="+mn-lt"/>
                <a:ea typeface="+mn-ea"/>
                <a:cs typeface="+mn-cs"/>
              </a:rPr>
              <a:t>Narratives are our way of understanding our place and purpose in the world.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38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We use snapshots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 construct meaning in our world and to create a narrative, which becomes our history. </a:t>
            </a:r>
          </a:p>
          <a:p>
            <a:r>
              <a:rPr lang="en-US" sz="1200" kern="1200" dirty="0" smtClean="0">
                <a:solidFill>
                  <a:schemeClr val="tx1"/>
                </a:solidFill>
                <a:latin typeface="+mn-lt"/>
                <a:ea typeface="+mn-ea"/>
                <a:cs typeface="+mn-cs"/>
              </a:rPr>
              <a:t>Narratives are our way of understanding our place and purpose in the world.</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39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41</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olveandmajainjapan.blogspot.com</a:t>
            </a:r>
            <a:endParaRPr lang="en-US" dirty="0" smtClean="0"/>
          </a:p>
          <a:p>
            <a:r>
              <a:rPr lang="en-US" dirty="0" smtClean="0"/>
              <a:t>WHY are we fascinated?</a:t>
            </a:r>
          </a:p>
          <a:p>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7</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olveandmajainjapan.blogspot.com</a:t>
            </a:r>
            <a:endParaRPr lang="en-US" dirty="0" smtClean="0"/>
          </a:p>
          <a:p>
            <a:r>
              <a:rPr lang="en-US" dirty="0" smtClean="0"/>
              <a:t>WHY are we fascinated?</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43</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olveandmajainjapan.blogspot.com</a:t>
            </a:r>
            <a:endParaRPr lang="en-US" dirty="0" smtClean="0"/>
          </a:p>
          <a:p>
            <a:r>
              <a:rPr lang="en-US" baseline="0" dirty="0" smtClean="0"/>
              <a:t>And </a:t>
            </a:r>
            <a:r>
              <a:rPr lang="en-US" baseline="0" dirty="0" smtClean="0"/>
              <a:t>what are the stories? What happened right after this picture was taken? Exploring character and motive and human behavior lets the mind wander into the territory where stories can be imagined.</a:t>
            </a:r>
          </a:p>
          <a:p>
            <a:r>
              <a:rPr lang="en-US" baseline="0" dirty="0" smtClean="0"/>
              <a:t>To be dramatic, stories must always have conflict. </a:t>
            </a:r>
          </a:p>
          <a:p>
            <a:r>
              <a:rPr lang="en-US" baseline="0" dirty="0" smtClean="0"/>
              <a:t>If this is a story, then something must be about to happen. </a:t>
            </a:r>
          </a:p>
          <a:p>
            <a:r>
              <a:rPr lang="en-US" baseline="0" dirty="0" smtClean="0"/>
              <a:t>What is that?</a:t>
            </a:r>
          </a:p>
          <a:p>
            <a:endParaRPr lang="en-US" baseline="0" dirty="0" smtClean="0"/>
          </a:p>
          <a:p>
            <a:r>
              <a:rPr lang="en-US" baseline="0" dirty="0" smtClean="0"/>
              <a:t>We can assume it was nothing special, but the moment itself is alluringly ambiguous. The imagination has been provoked. What really IS happening here?</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QUESTIONS:</a:t>
            </a:r>
          </a:p>
          <a:p>
            <a:r>
              <a:rPr lang="en-US" baseline="0" dirty="0" smtClean="0"/>
              <a:t>How can a snapshot help you to write a story?</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a:t>
            </a:r>
            <a:r>
              <a:rPr lang="en-US" baseline="0" dirty="0" smtClean="0"/>
              <a:t> would others tell my story if I were the subject of this snapshot?</a:t>
            </a:r>
          </a:p>
          <a:p>
            <a:endParaRPr lang="en-US" baseline="0" dirty="0" smtClean="0"/>
          </a:p>
          <a:p>
            <a:endParaRPr lang="en-US" baseline="0" dirty="0" smtClean="0"/>
          </a:p>
          <a:p>
            <a:r>
              <a:rPr lang="en-US" baseline="0" dirty="0" smtClean="0"/>
              <a:t>Part creative writing, part visual literacy, </a:t>
            </a:r>
          </a:p>
          <a:p>
            <a:r>
              <a:rPr lang="en-US" baseline="0" dirty="0" smtClean="0"/>
              <a:t>Narrative is an important concept because it teaches that  telling what happened is different from telling a compelling story.</a:t>
            </a:r>
          </a:p>
          <a:p>
            <a:r>
              <a:rPr lang="en-US" baseline="0" dirty="0" smtClean="0"/>
              <a:t>Stories aren’t about what happened but what is the conflict? And how will the character overcome it?</a:t>
            </a:r>
          </a:p>
          <a:p>
            <a:r>
              <a:rPr lang="en-US" baseline="0" dirty="0" smtClean="0"/>
              <a:t>Those are the compelling elements of the frozen image.</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metrotimes.com/arts/review.asp?rid</a:t>
            </a:r>
            <a:r>
              <a:rPr lang="en-US" dirty="0" smtClean="0"/>
              <a:t>=4474</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46</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metrotimes.com/arts/review.asp?rid</a:t>
            </a:r>
            <a:r>
              <a:rPr lang="en-US" dirty="0" smtClean="0"/>
              <a:t>=4474</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metrotimes.com/arts/review.asp?rid</a:t>
            </a:r>
            <a:r>
              <a:rPr lang="en-US" dirty="0" smtClean="0"/>
              <a:t>=4474</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48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53</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http://findarticles.com/p/articles/mi_m2479/is_2_29/ai_78437070/pg_1</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54</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r>
              <a:rPr lang="en-US" dirty="0" smtClean="0"/>
              <a:t>One</a:t>
            </a:r>
            <a:r>
              <a:rPr lang="en-US" baseline="0" dirty="0" smtClean="0"/>
              <a:t> thing I’ve seen over and over is that kids are taught to expect answers. They are uncomfortable with ambiguity. It is my job, as an artist and a teacher, to help them develop a critical viewing process to evaluate any image or scene.</a:t>
            </a:r>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55</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6B8096-4517-1943-B7B1-B8F0A071AABC}" type="slidenum">
              <a:rPr lang="en-US" smtClean="0"/>
              <a:pPr/>
              <a:t>56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6B8096-4517-1943-B7B1-B8F0A071AABC}"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http://findarticles.com/p/articles/mi_m2479/is_2_29/ai_78437070/</a:t>
            </a:r>
            <a:r>
              <a:rPr lang="en-US" dirty="0" smtClean="0"/>
              <a:t>pg_1</a:t>
            </a:r>
          </a:p>
          <a:p>
            <a:endParaRPr lang="en-US" dirty="0" smtClean="0"/>
          </a:p>
          <a:p>
            <a:r>
              <a:rPr lang="en-US" dirty="0" smtClean="0"/>
              <a:t>There</a:t>
            </a:r>
            <a:r>
              <a:rPr lang="en-US" baseline="0" dirty="0" smtClean="0"/>
              <a:t> is also the ability for fiction to be projected into this frozen scene, this moment.</a:t>
            </a:r>
          </a:p>
          <a:p>
            <a:r>
              <a:rPr lang="en-US" baseline="0" dirty="0" smtClean="0"/>
              <a:t>What’s really going on here?</a:t>
            </a:r>
          </a:p>
          <a:p>
            <a:r>
              <a:rPr lang="en-US" baseline="0" dirty="0" smtClean="0"/>
              <a:t>A reunion?</a:t>
            </a:r>
          </a:p>
          <a:p>
            <a:r>
              <a:rPr lang="en-US" baseline="0" dirty="0" smtClean="0"/>
              <a:t>A separation?</a:t>
            </a:r>
          </a:p>
          <a:p>
            <a:r>
              <a:rPr lang="en-US" baseline="0" dirty="0" smtClean="0"/>
              <a:t>An award?</a:t>
            </a:r>
          </a:p>
          <a:p>
            <a:r>
              <a:rPr lang="en-US" baseline="0" dirty="0" smtClean="0"/>
              <a:t>A binding agreement?</a:t>
            </a:r>
          </a:p>
          <a:p>
            <a:endParaRPr lang="en-US" baseline="0" dirty="0" smtClean="0"/>
          </a:p>
          <a:p>
            <a:r>
              <a:rPr lang="en-US" baseline="0" dirty="0" smtClean="0"/>
              <a:t>Turns out, there is an enormous gap between the snapshot and the viewer.</a:t>
            </a:r>
          </a:p>
          <a:p>
            <a:r>
              <a:rPr lang="en-US" baseline="0" dirty="0" smtClean="0"/>
              <a:t>How does that gap get filled?</a:t>
            </a:r>
          </a:p>
        </p:txBody>
      </p:sp>
      <p:sp>
        <p:nvSpPr>
          <p:cNvPr id="4" name="Slide Number Placeholder 3"/>
          <p:cNvSpPr>
            <a:spLocks noGrp="1"/>
          </p:cNvSpPr>
          <p:nvPr>
            <p:ph type="sldNum" sz="quarter" idx="10"/>
          </p:nvPr>
        </p:nvSpPr>
        <p:spPr/>
        <p:txBody>
          <a:bodyPr/>
          <a:lstStyle/>
          <a:p>
            <a:fld id="{6A6B8096-4517-1943-B7B1-B8F0A071AABC}"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17B6518-CA49-9447-892B-121EA82A87FA}" type="datetimeFigureOut">
              <a:rPr lang="en-US" smtClean="0"/>
              <a:pPr/>
              <a:t>11/20/08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7B6518-CA49-9447-892B-121EA82A87FA}" type="datetimeFigureOut">
              <a:rPr lang="en-US" smtClean="0"/>
              <a:pPr/>
              <a:t>11/20/08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7B6518-CA49-9447-892B-121EA82A87FA}" type="datetimeFigureOut">
              <a:rPr lang="en-US" smtClean="0"/>
              <a:pPr/>
              <a:t>11/20/08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7B6518-CA49-9447-892B-121EA82A87FA}" type="datetimeFigureOut">
              <a:rPr lang="en-US" smtClean="0"/>
              <a:pPr/>
              <a:t>11/20/08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7B6518-CA49-9447-892B-121EA82A87FA}" type="datetimeFigureOut">
              <a:rPr lang="en-US" smtClean="0"/>
              <a:pPr/>
              <a:t>11/20/08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7B6518-CA49-9447-892B-121EA82A87FA}" type="datetimeFigureOut">
              <a:rPr lang="en-US" smtClean="0"/>
              <a:pPr/>
              <a:t>11/20/08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17B6518-CA49-9447-892B-121EA82A87FA}" type="datetimeFigureOut">
              <a:rPr lang="en-US" smtClean="0"/>
              <a:pPr/>
              <a:t>11/20/08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17B6518-CA49-9447-892B-121EA82A87FA}" type="datetimeFigureOut">
              <a:rPr lang="en-US" smtClean="0"/>
              <a:pPr/>
              <a:t>11/20/08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7B6518-CA49-9447-892B-121EA82A87FA}" type="datetimeFigureOut">
              <a:rPr lang="en-US" smtClean="0"/>
              <a:pPr/>
              <a:t>11/20/08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7B6518-CA49-9447-892B-121EA82A87FA}" type="datetimeFigureOut">
              <a:rPr lang="en-US" smtClean="0"/>
              <a:pPr/>
              <a:t>11/20/08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7B6518-CA49-9447-892B-121EA82A87FA}" type="datetimeFigureOut">
              <a:rPr lang="en-US" smtClean="0"/>
              <a:pPr/>
              <a:t>11/20/08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7BD090-A2B2-C744-B57A-0E4036A40A5E}" type="slidenum">
              <a:rPr lang="en-US" smtClean="0"/>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B6518-CA49-9447-892B-121EA82A87FA}" type="datetimeFigureOut">
              <a:rPr lang="en-US" smtClean="0"/>
              <a:pPr/>
              <a:t>11/20/08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BD090-A2B2-C744-B57A-0E4036A40A5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1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1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1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1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18.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1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1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19.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19.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4" Type="http://schemas.openxmlformats.org/officeDocument/2006/relationships/hyperlink" Target="http://findarticles.com/p/articles/mi_m2479/is_2_29/ai_78437070/pg_1" TargetMode="External"/><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hyperlink" Target="http://metrotimes.com/arts/review.asp?rid=4474" TargetMode="External"/><Relationship Id="rId5" Type="http://schemas.openxmlformats.org/officeDocument/2006/relationships/hyperlink" Target="http://photooftheday.hughcrawford.com.nyud.net/" TargetMode="External"/></Relationships>
</file>

<file path=ppt/slides/_rels/slide57.xml.rels><?xml version="1.0" encoding="UTF-8" standalone="yes"?>
<Relationships xmlns="http://schemas.openxmlformats.org/package/2006/relationships"><Relationship Id="rId2" Type="http://schemas.openxmlformats.org/officeDocument/2006/relationships/hyperlink" Target="mailto:lmazza@philasd.org"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2.png"/>
          <p:cNvPicPr>
            <a:picLocks noChangeAspect="1"/>
          </p:cNvPicPr>
          <p:nvPr/>
        </p:nvPicPr>
        <p:blipFill>
          <a:blip r:embed="rId2"/>
          <a:stretch>
            <a:fillRect/>
          </a:stretch>
        </p:blipFill>
        <p:spPr>
          <a:xfrm>
            <a:off x="0" y="-1"/>
            <a:ext cx="9144000" cy="7667329"/>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2956546" cy="1477328"/>
          </a:xfrm>
          <a:prstGeom prst="rect">
            <a:avLst/>
          </a:prstGeom>
          <a:noFill/>
        </p:spPr>
        <p:txBody>
          <a:bodyPr wrap="none" rtlCol="0">
            <a:spAutoFit/>
          </a:bodyPr>
          <a:lstStyle/>
          <a:p>
            <a:r>
              <a:rPr lang="en-US" dirty="0" smtClean="0"/>
              <a:t>Photographs are evidence.</a:t>
            </a:r>
          </a:p>
          <a:p>
            <a:r>
              <a:rPr lang="en-US" dirty="0" smtClean="0"/>
              <a:t>A recording of events.</a:t>
            </a:r>
          </a:p>
          <a:p>
            <a:endParaRPr lang="en-US" dirty="0" smtClean="0"/>
          </a:p>
          <a:p>
            <a:r>
              <a:rPr lang="en-US" dirty="0" smtClean="0"/>
              <a:t>Fact.</a:t>
            </a:r>
          </a:p>
          <a:p>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941634" cy="1477328"/>
          </a:xfrm>
          <a:prstGeom prst="rect">
            <a:avLst/>
          </a:prstGeom>
          <a:noFill/>
        </p:spPr>
        <p:txBody>
          <a:bodyPr wrap="none" rtlCol="0">
            <a:spAutoFit/>
          </a:bodyPr>
          <a:lstStyle/>
          <a:p>
            <a:endParaRPr lang="en-US" dirty="0" smtClean="0"/>
          </a:p>
          <a:p>
            <a:endParaRPr lang="en-US" dirty="0" smtClean="0"/>
          </a:p>
          <a:p>
            <a:endParaRPr lang="en-US" dirty="0" smtClean="0"/>
          </a:p>
          <a:p>
            <a:r>
              <a:rPr lang="en-US" dirty="0" smtClean="0"/>
              <a:t>Maybe.</a:t>
            </a:r>
          </a:p>
          <a:p>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941634" cy="1477328"/>
          </a:xfrm>
          <a:prstGeom prst="rect">
            <a:avLst/>
          </a:prstGeom>
          <a:noFill/>
        </p:spPr>
        <p:txBody>
          <a:bodyPr wrap="none" rtlCol="0">
            <a:spAutoFit/>
          </a:bodyPr>
          <a:lstStyle/>
          <a:p>
            <a:endParaRPr lang="en-US" dirty="0" smtClean="0"/>
          </a:p>
          <a:p>
            <a:endParaRPr lang="en-US" dirty="0" smtClean="0"/>
          </a:p>
          <a:p>
            <a:endParaRPr lang="en-US" dirty="0" smtClean="0"/>
          </a:p>
          <a:p>
            <a:r>
              <a:rPr lang="en-US" dirty="0" smtClean="0"/>
              <a:t>Maybe.</a:t>
            </a:r>
          </a:p>
          <a:p>
            <a:endParaRPr lang="en-US" dirty="0"/>
          </a:p>
        </p:txBody>
      </p:sp>
      <p:sp>
        <p:nvSpPr>
          <p:cNvPr id="4" name="TextBox 3"/>
          <p:cNvSpPr txBox="1"/>
          <p:nvPr/>
        </p:nvSpPr>
        <p:spPr>
          <a:xfrm>
            <a:off x="990600" y="5181600"/>
            <a:ext cx="1301270" cy="369332"/>
          </a:xfrm>
          <a:prstGeom prst="rect">
            <a:avLst/>
          </a:prstGeom>
          <a:noFill/>
        </p:spPr>
        <p:txBody>
          <a:bodyPr wrap="none" rtlCol="0">
            <a:spAutoFit/>
          </a:bodyPr>
          <a:lstStyle/>
          <a:p>
            <a:r>
              <a:rPr lang="en-US" dirty="0" smtClean="0"/>
              <a:t>A reunion?</a:t>
            </a:r>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941634" cy="1477328"/>
          </a:xfrm>
          <a:prstGeom prst="rect">
            <a:avLst/>
          </a:prstGeom>
          <a:noFill/>
        </p:spPr>
        <p:txBody>
          <a:bodyPr wrap="none" rtlCol="0">
            <a:spAutoFit/>
          </a:bodyPr>
          <a:lstStyle/>
          <a:p>
            <a:endParaRPr lang="en-US" dirty="0" smtClean="0"/>
          </a:p>
          <a:p>
            <a:endParaRPr lang="en-US" dirty="0" smtClean="0"/>
          </a:p>
          <a:p>
            <a:endParaRPr lang="en-US" dirty="0" smtClean="0"/>
          </a:p>
          <a:p>
            <a:r>
              <a:rPr lang="en-US" dirty="0" smtClean="0"/>
              <a:t>Maybe.</a:t>
            </a:r>
          </a:p>
          <a:p>
            <a:endParaRPr lang="en-US" dirty="0"/>
          </a:p>
        </p:txBody>
      </p:sp>
      <p:sp>
        <p:nvSpPr>
          <p:cNvPr id="4" name="TextBox 3"/>
          <p:cNvSpPr txBox="1"/>
          <p:nvPr/>
        </p:nvSpPr>
        <p:spPr>
          <a:xfrm>
            <a:off x="990600" y="5181600"/>
            <a:ext cx="1326630" cy="646331"/>
          </a:xfrm>
          <a:prstGeom prst="rect">
            <a:avLst/>
          </a:prstGeom>
          <a:noFill/>
        </p:spPr>
        <p:txBody>
          <a:bodyPr wrap="none" rtlCol="0">
            <a:spAutoFit/>
          </a:bodyPr>
          <a:lstStyle/>
          <a:p>
            <a:r>
              <a:rPr lang="en-US" dirty="0" smtClean="0"/>
              <a:t>A reunion?</a:t>
            </a:r>
          </a:p>
          <a:p>
            <a:r>
              <a:rPr lang="en-US" dirty="0" smtClean="0"/>
              <a:t>A farewell?</a:t>
            </a:r>
            <a:endParaRPr 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941634" cy="1477328"/>
          </a:xfrm>
          <a:prstGeom prst="rect">
            <a:avLst/>
          </a:prstGeom>
          <a:noFill/>
        </p:spPr>
        <p:txBody>
          <a:bodyPr wrap="none" rtlCol="0">
            <a:spAutoFit/>
          </a:bodyPr>
          <a:lstStyle/>
          <a:p>
            <a:endParaRPr lang="en-US" dirty="0" smtClean="0"/>
          </a:p>
          <a:p>
            <a:endParaRPr lang="en-US" dirty="0" smtClean="0"/>
          </a:p>
          <a:p>
            <a:endParaRPr lang="en-US" dirty="0" smtClean="0"/>
          </a:p>
          <a:p>
            <a:r>
              <a:rPr lang="en-US" dirty="0" smtClean="0"/>
              <a:t>Maybe.</a:t>
            </a:r>
          </a:p>
          <a:p>
            <a:endParaRPr lang="en-US" dirty="0"/>
          </a:p>
        </p:txBody>
      </p:sp>
      <p:sp>
        <p:nvSpPr>
          <p:cNvPr id="4" name="TextBox 3"/>
          <p:cNvSpPr txBox="1"/>
          <p:nvPr/>
        </p:nvSpPr>
        <p:spPr>
          <a:xfrm>
            <a:off x="990600" y="5181600"/>
            <a:ext cx="1326630" cy="923330"/>
          </a:xfrm>
          <a:prstGeom prst="rect">
            <a:avLst/>
          </a:prstGeom>
          <a:noFill/>
        </p:spPr>
        <p:txBody>
          <a:bodyPr wrap="none" rtlCol="0">
            <a:spAutoFit/>
          </a:bodyPr>
          <a:lstStyle/>
          <a:p>
            <a:r>
              <a:rPr lang="en-US" dirty="0" smtClean="0"/>
              <a:t>A reunion?</a:t>
            </a:r>
          </a:p>
          <a:p>
            <a:r>
              <a:rPr lang="en-US" dirty="0" smtClean="0"/>
              <a:t>A farewell?</a:t>
            </a:r>
          </a:p>
          <a:p>
            <a:r>
              <a:rPr lang="en-US" dirty="0" smtClean="0"/>
              <a:t>An award?</a:t>
            </a:r>
            <a:endParaRPr 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friends09.jpg"/>
          <p:cNvPicPr>
            <a:picLocks noChangeAspect="1"/>
          </p:cNvPicPr>
          <p:nvPr/>
        </p:nvPicPr>
        <p:blipFill>
          <a:blip r:embed="rId3"/>
          <a:stretch>
            <a:fillRect/>
          </a:stretch>
        </p:blipFill>
        <p:spPr>
          <a:xfrm>
            <a:off x="1016000" y="1676400"/>
            <a:ext cx="4470400" cy="3352800"/>
          </a:xfrm>
          <a:prstGeom prst="rect">
            <a:avLst/>
          </a:prstGeom>
        </p:spPr>
      </p:pic>
      <p:sp>
        <p:nvSpPr>
          <p:cNvPr id="7" name="TextBox 6"/>
          <p:cNvSpPr txBox="1"/>
          <p:nvPr/>
        </p:nvSpPr>
        <p:spPr>
          <a:xfrm>
            <a:off x="914400" y="304800"/>
            <a:ext cx="941634" cy="1477328"/>
          </a:xfrm>
          <a:prstGeom prst="rect">
            <a:avLst/>
          </a:prstGeom>
          <a:noFill/>
        </p:spPr>
        <p:txBody>
          <a:bodyPr wrap="none" rtlCol="0">
            <a:spAutoFit/>
          </a:bodyPr>
          <a:lstStyle/>
          <a:p>
            <a:endParaRPr lang="en-US" dirty="0" smtClean="0"/>
          </a:p>
          <a:p>
            <a:endParaRPr lang="en-US" dirty="0" smtClean="0"/>
          </a:p>
          <a:p>
            <a:endParaRPr lang="en-US" dirty="0" smtClean="0"/>
          </a:p>
          <a:p>
            <a:r>
              <a:rPr lang="en-US" dirty="0" smtClean="0"/>
              <a:t>Maybe.</a:t>
            </a:r>
          </a:p>
          <a:p>
            <a:endParaRPr lang="en-US" dirty="0"/>
          </a:p>
        </p:txBody>
      </p:sp>
      <p:sp>
        <p:nvSpPr>
          <p:cNvPr id="4" name="TextBox 3"/>
          <p:cNvSpPr txBox="1"/>
          <p:nvPr/>
        </p:nvSpPr>
        <p:spPr>
          <a:xfrm>
            <a:off x="990600" y="5181600"/>
            <a:ext cx="2443372" cy="1200329"/>
          </a:xfrm>
          <a:prstGeom prst="rect">
            <a:avLst/>
          </a:prstGeom>
          <a:noFill/>
        </p:spPr>
        <p:txBody>
          <a:bodyPr wrap="none" rtlCol="0">
            <a:spAutoFit/>
          </a:bodyPr>
          <a:lstStyle/>
          <a:p>
            <a:r>
              <a:rPr lang="en-US" dirty="0" smtClean="0"/>
              <a:t>A reunion?</a:t>
            </a:r>
          </a:p>
          <a:p>
            <a:r>
              <a:rPr lang="en-US" dirty="0" smtClean="0"/>
              <a:t>A farewell?</a:t>
            </a:r>
          </a:p>
          <a:p>
            <a:r>
              <a:rPr lang="en-US" dirty="0" smtClean="0"/>
              <a:t>An award?</a:t>
            </a:r>
          </a:p>
          <a:p>
            <a:r>
              <a:rPr lang="en-US" dirty="0" smtClean="0"/>
              <a:t>A binding agreement?</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941634" cy="369332"/>
          </a:xfrm>
          <a:prstGeom prst="rect">
            <a:avLst/>
          </a:prstGeom>
          <a:noFill/>
        </p:spPr>
        <p:txBody>
          <a:bodyPr wrap="none" rtlCol="0">
            <a:spAutoFit/>
          </a:bodyPr>
          <a:lstStyle/>
          <a:p>
            <a:r>
              <a:rPr lang="en-US" dirty="0" smtClean="0"/>
              <a:t>Maybe.</a:t>
            </a:r>
            <a:endParaRPr lang="en-US" dirty="0"/>
          </a:p>
        </p:txBody>
      </p:sp>
      <p:pic>
        <p:nvPicPr>
          <p:cNvPr id="7" name="Picture 6" descr="Picture 4.png"/>
          <p:cNvPicPr>
            <a:picLocks noChangeAspect="1"/>
          </p:cNvPicPr>
          <p:nvPr/>
        </p:nvPicPr>
        <p:blipFill>
          <a:blip r:embed="rId3"/>
          <a:stretch>
            <a:fillRect/>
          </a:stretch>
        </p:blipFill>
        <p:spPr>
          <a:xfrm>
            <a:off x="0" y="457200"/>
            <a:ext cx="9144000" cy="5870575"/>
          </a:xfrm>
          <a:prstGeom prst="rect">
            <a:avLst/>
          </a:prstGeom>
        </p:spPr>
      </p:pic>
      <p:sp>
        <p:nvSpPr>
          <p:cNvPr id="8" name="TextBox 7"/>
          <p:cNvSpPr txBox="1"/>
          <p:nvPr/>
        </p:nvSpPr>
        <p:spPr>
          <a:xfrm>
            <a:off x="457200" y="4535269"/>
            <a:ext cx="6228125" cy="646331"/>
          </a:xfrm>
          <a:prstGeom prst="rect">
            <a:avLst/>
          </a:prstGeom>
          <a:solidFill>
            <a:schemeClr val="tx1"/>
          </a:solidFill>
        </p:spPr>
        <p:txBody>
          <a:bodyPr wrap="square" rtlCol="0">
            <a:spAutoFit/>
          </a:bodyPr>
          <a:lstStyle/>
          <a:p>
            <a:r>
              <a:rPr lang="en-US" dirty="0" smtClean="0">
                <a:solidFill>
                  <a:srgbClr val="800000"/>
                </a:solidFill>
              </a:rPr>
              <a:t>Looking more carefully reveals details that leave questions.</a:t>
            </a:r>
          </a:p>
          <a:p>
            <a:endParaRPr lang="en-US" dirty="0">
              <a:solidFill>
                <a:srgbClr val="800000"/>
              </a:solidFill>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219200"/>
            <a:ext cx="3739012" cy="369332"/>
          </a:xfrm>
          <a:prstGeom prst="rect">
            <a:avLst/>
          </a:prstGeom>
          <a:noFill/>
        </p:spPr>
        <p:txBody>
          <a:bodyPr wrap="none" rtlCol="0">
            <a:spAutoFit/>
          </a:bodyPr>
          <a:lstStyle/>
          <a:p>
            <a:r>
              <a:rPr lang="en-US" dirty="0" smtClean="0"/>
              <a:t>What is the meaning of that detail?</a:t>
            </a:r>
            <a:endParaRPr lang="en-US" dirty="0"/>
          </a:p>
        </p:txBody>
      </p:sp>
      <p:pic>
        <p:nvPicPr>
          <p:cNvPr id="7" name="Picture 6" descr="Picture 3.png"/>
          <p:cNvPicPr>
            <a:picLocks noChangeAspect="1"/>
          </p:cNvPicPr>
          <p:nvPr/>
        </p:nvPicPr>
        <p:blipFill>
          <a:blip r:embed="rId3"/>
          <a:stretch>
            <a:fillRect/>
          </a:stretch>
        </p:blipFill>
        <p:spPr>
          <a:xfrm>
            <a:off x="1003300" y="1588532"/>
            <a:ext cx="4864100" cy="3695700"/>
          </a:xfrm>
          <a:prstGeom prst="rect">
            <a:avLst/>
          </a:prstGeom>
        </p:spPr>
      </p:pic>
      <p:sp>
        <p:nvSpPr>
          <p:cNvPr id="8" name="TextBox 7"/>
          <p:cNvSpPr txBox="1"/>
          <p:nvPr/>
        </p:nvSpPr>
        <p:spPr>
          <a:xfrm>
            <a:off x="914400" y="5352871"/>
            <a:ext cx="5137531" cy="1477328"/>
          </a:xfrm>
          <a:prstGeom prst="rect">
            <a:avLst/>
          </a:prstGeom>
          <a:noFill/>
        </p:spPr>
        <p:txBody>
          <a:bodyPr wrap="none" rtlCol="0">
            <a:spAutoFit/>
          </a:bodyPr>
          <a:lstStyle/>
          <a:p>
            <a:r>
              <a:rPr lang="en-US" dirty="0" smtClean="0"/>
              <a:t>Who or what is he looking at?</a:t>
            </a:r>
          </a:p>
          <a:p>
            <a:r>
              <a:rPr lang="en-US" dirty="0" smtClean="0"/>
              <a:t>Could it be read as a sign of distrust?</a:t>
            </a:r>
          </a:p>
          <a:p>
            <a:r>
              <a:rPr lang="en-US" dirty="0" smtClean="0"/>
              <a:t>Could that mean the relationships here are more</a:t>
            </a:r>
            <a:r>
              <a:rPr lang="en-US" dirty="0" smtClean="0"/>
              <a:t> </a:t>
            </a:r>
          </a:p>
          <a:p>
            <a:r>
              <a:rPr lang="en-US" dirty="0" smtClean="0"/>
              <a:t>complicated </a:t>
            </a:r>
            <a:r>
              <a:rPr lang="en-US" dirty="0" smtClean="0"/>
              <a:t>than they</a:t>
            </a:r>
            <a:r>
              <a:rPr lang="en-US" dirty="0" smtClean="0"/>
              <a:t> appear on </a:t>
            </a:r>
            <a:r>
              <a:rPr lang="en-US" dirty="0" smtClean="0"/>
              <a:t>the surface?</a:t>
            </a:r>
          </a:p>
          <a:p>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Picture 3.png"/>
          <p:cNvPicPr>
            <a:picLocks noChangeAspect="1"/>
          </p:cNvPicPr>
          <p:nvPr/>
        </p:nvPicPr>
        <p:blipFill>
          <a:blip r:embed="rId3"/>
          <a:stretch>
            <a:fillRect/>
          </a:stretch>
        </p:blipFill>
        <p:spPr>
          <a:xfrm>
            <a:off x="-1689193" y="0"/>
            <a:ext cx="11442793" cy="8694132"/>
          </a:xfrm>
          <a:prstGeom prst="rect">
            <a:avLst/>
          </a:prstGeom>
        </p:spPr>
      </p:pic>
      <p:sp>
        <p:nvSpPr>
          <p:cNvPr id="5" name="TextBox 4"/>
          <p:cNvSpPr txBox="1"/>
          <p:nvPr/>
        </p:nvSpPr>
        <p:spPr>
          <a:xfrm>
            <a:off x="609600" y="2581870"/>
            <a:ext cx="3623934" cy="923330"/>
          </a:xfrm>
          <a:prstGeom prst="rect">
            <a:avLst/>
          </a:prstGeom>
          <a:noFill/>
        </p:spPr>
        <p:txBody>
          <a:bodyPr wrap="none" rtlCol="0">
            <a:spAutoFit/>
          </a:bodyPr>
          <a:lstStyle/>
          <a:p>
            <a:r>
              <a:rPr lang="en-US" dirty="0" smtClean="0">
                <a:solidFill>
                  <a:srgbClr val="800000"/>
                </a:solidFill>
              </a:rPr>
              <a:t>There is an enormous gap</a:t>
            </a:r>
          </a:p>
          <a:p>
            <a:r>
              <a:rPr lang="en-US" dirty="0" smtClean="0">
                <a:solidFill>
                  <a:srgbClr val="800000"/>
                </a:solidFill>
              </a:rPr>
              <a:t>b</a:t>
            </a:r>
            <a:r>
              <a:rPr lang="en-US" dirty="0" smtClean="0">
                <a:solidFill>
                  <a:srgbClr val="800000"/>
                </a:solidFill>
              </a:rPr>
              <a:t>etween the photograph,</a:t>
            </a:r>
          </a:p>
          <a:p>
            <a:r>
              <a:rPr lang="en-US" dirty="0" smtClean="0">
                <a:solidFill>
                  <a:srgbClr val="800000"/>
                </a:solidFill>
              </a:rPr>
              <a:t>a</a:t>
            </a:r>
            <a:r>
              <a:rPr lang="en-US" dirty="0" smtClean="0">
                <a:solidFill>
                  <a:srgbClr val="800000"/>
                </a:solidFill>
              </a:rPr>
              <a:t>nd the viewer of the photograph.</a:t>
            </a:r>
            <a:endParaRPr lang="en-US" dirty="0">
              <a:solidFill>
                <a:srgbClr val="800000"/>
              </a:solidFill>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609600" y="2581870"/>
            <a:ext cx="3187065" cy="369332"/>
          </a:xfrm>
          <a:prstGeom prst="rect">
            <a:avLst/>
          </a:prstGeom>
          <a:noFill/>
        </p:spPr>
        <p:txBody>
          <a:bodyPr wrap="none" rtlCol="0">
            <a:spAutoFit/>
          </a:bodyPr>
          <a:lstStyle/>
          <a:p>
            <a:r>
              <a:rPr lang="en-US" dirty="0" smtClean="0"/>
              <a:t>What do we fill that gap with?</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3.png"/>
          <p:cNvPicPr>
            <a:picLocks noChangeAspect="1"/>
          </p:cNvPicPr>
          <p:nvPr/>
        </p:nvPicPr>
        <p:blipFill>
          <a:blip r:embed="rId2"/>
          <a:stretch>
            <a:fillRect/>
          </a:stretch>
        </p:blipFill>
        <p:spPr>
          <a:xfrm>
            <a:off x="0" y="-1"/>
            <a:ext cx="9144000" cy="8124657"/>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1121070" cy="369332"/>
          </a:xfrm>
          <a:prstGeom prst="rect">
            <a:avLst/>
          </a:prstGeom>
          <a:noFill/>
        </p:spPr>
        <p:txBody>
          <a:bodyPr wrap="none" rtlCol="0">
            <a:spAutoFit/>
          </a:bodyPr>
          <a:lstStyle/>
          <a:p>
            <a:r>
              <a:rPr lang="en-US" dirty="0" smtClean="0"/>
              <a:t>Narrative</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
        <p:nvSpPr>
          <p:cNvPr id="5" name="TextBox 4"/>
          <p:cNvSpPr txBox="1"/>
          <p:nvPr/>
        </p:nvSpPr>
        <p:spPr>
          <a:xfrm>
            <a:off x="3962400" y="3505200"/>
            <a:ext cx="1159505" cy="369332"/>
          </a:xfrm>
          <a:prstGeom prst="rect">
            <a:avLst/>
          </a:prstGeom>
          <a:noFill/>
        </p:spPr>
        <p:txBody>
          <a:bodyPr wrap="none" rtlCol="0">
            <a:spAutoFit/>
          </a:bodyPr>
          <a:lstStyle/>
          <a:p>
            <a:r>
              <a:rPr lang="en-US" dirty="0" smtClean="0"/>
              <a:t>2. History</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5034626" cy="369332"/>
          </a:xfrm>
          <a:prstGeom prst="rect">
            <a:avLst/>
          </a:prstGeom>
          <a:noFill/>
        </p:spPr>
        <p:txBody>
          <a:bodyPr wrap="none" rtlCol="0">
            <a:spAutoFit/>
          </a:bodyPr>
          <a:lstStyle/>
          <a:p>
            <a:r>
              <a:rPr lang="en-US" dirty="0" smtClean="0"/>
              <a:t>That our identities are a collection of narratives.</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41672" y="5827693"/>
            <a:ext cx="8245128" cy="954107"/>
          </a:xfrm>
          <a:prstGeom prst="rect">
            <a:avLst/>
          </a:prstGeom>
          <a:noFill/>
        </p:spPr>
        <p:txBody>
          <a:bodyPr wrap="none" rtlCol="0">
            <a:spAutoFit/>
          </a:bodyPr>
          <a:lstStyle/>
          <a:p>
            <a:r>
              <a:rPr lang="en-US" sz="1400" dirty="0" smtClean="0"/>
              <a:t>[Album of 131 Views of a French Family and Their Travels], 1880s–1900s</a:t>
            </a:r>
          </a:p>
          <a:p>
            <a:r>
              <a:rPr lang="en-US" sz="1400" dirty="0" smtClean="0"/>
              <a:t>Unknown Artist, French School</a:t>
            </a:r>
          </a:p>
          <a:p>
            <a:r>
              <a:rPr lang="en-US" sz="1400" dirty="0" smtClean="0"/>
              <a:t>Album of 50 plates with 121 gelatin silver prints and 10 cyanotypes; 8 11/16 </a:t>
            </a:r>
            <a:r>
              <a:rPr lang="en-US" sz="1400" dirty="0" err="1" smtClean="0"/>
              <a:t>x</a:t>
            </a:r>
            <a:r>
              <a:rPr lang="en-US" sz="1400" dirty="0" smtClean="0"/>
              <a:t> 12 3/16 in. (22 </a:t>
            </a:r>
            <a:r>
              <a:rPr lang="en-US" sz="1400" dirty="0" err="1" smtClean="0"/>
              <a:t>x</a:t>
            </a:r>
            <a:r>
              <a:rPr lang="en-US" sz="1400" dirty="0" smtClean="0"/>
              <a:t> 31 cm)</a:t>
            </a:r>
          </a:p>
          <a:p>
            <a:r>
              <a:rPr lang="en-US" sz="1400" dirty="0" smtClean="0"/>
              <a:t>Anonymous Gift, in honor of Barbara </a:t>
            </a:r>
            <a:r>
              <a:rPr lang="en-US" sz="1400" dirty="0" err="1" smtClean="0"/>
              <a:t>Billingham</a:t>
            </a:r>
            <a:r>
              <a:rPr lang="en-US" sz="1400" dirty="0" smtClean="0"/>
              <a:t>, 1990 (1990.1181)</a:t>
            </a:r>
            <a:endParaRPr lang="en-US" sz="1400" dirty="0"/>
          </a:p>
        </p:txBody>
      </p:sp>
      <p:pic>
        <p:nvPicPr>
          <p:cNvPr id="3" name="Picture 2" descr="hb_1990.1181.jpg"/>
          <p:cNvPicPr>
            <a:picLocks noChangeAspect="1"/>
          </p:cNvPicPr>
          <p:nvPr/>
        </p:nvPicPr>
        <p:blipFill>
          <a:blip r:embed="rId3"/>
          <a:stretch>
            <a:fillRect/>
          </a:stretch>
        </p:blipFill>
        <p:spPr>
          <a:xfrm>
            <a:off x="457200" y="0"/>
            <a:ext cx="8255001" cy="5778500"/>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28600" y="5638800"/>
            <a:ext cx="5029200" cy="1169551"/>
          </a:xfrm>
          <a:prstGeom prst="rect">
            <a:avLst/>
          </a:prstGeom>
          <a:noFill/>
        </p:spPr>
        <p:txBody>
          <a:bodyPr wrap="square" rtlCol="0">
            <a:spAutoFit/>
          </a:bodyPr>
          <a:lstStyle/>
          <a:p>
            <a:r>
              <a:rPr lang="en-US" sz="1400" dirty="0" smtClean="0"/>
              <a:t>[Woman and Dog on Beach, Far Rockaway, New York], ca. 1920</a:t>
            </a:r>
          </a:p>
          <a:p>
            <a:r>
              <a:rPr lang="en-US" sz="1400" dirty="0" smtClean="0"/>
              <a:t>Unknown Artist, American School</a:t>
            </a:r>
          </a:p>
          <a:p>
            <a:r>
              <a:rPr lang="en-US" sz="1400" dirty="0" smtClean="0"/>
              <a:t>Gelatin silver print; 4 7/8 </a:t>
            </a:r>
            <a:r>
              <a:rPr lang="en-US" sz="1400" dirty="0" err="1" smtClean="0"/>
              <a:t>x</a:t>
            </a:r>
            <a:r>
              <a:rPr lang="en-US" sz="1400" dirty="0" smtClean="0"/>
              <a:t> 2 3/4 in. (12.4 </a:t>
            </a:r>
            <a:r>
              <a:rPr lang="en-US" sz="1400" dirty="0" err="1" smtClean="0"/>
              <a:t>x</a:t>
            </a:r>
            <a:r>
              <a:rPr lang="en-US" sz="1400" dirty="0" smtClean="0"/>
              <a:t> 7 cm)</a:t>
            </a:r>
          </a:p>
          <a:p>
            <a:r>
              <a:rPr lang="en-US" sz="1400" dirty="0" smtClean="0"/>
              <a:t>Funds from various donors, 2000 (2000.298.3)</a:t>
            </a:r>
            <a:endParaRPr lang="en-US" sz="1400" dirty="0"/>
          </a:p>
        </p:txBody>
      </p:sp>
      <p:pic>
        <p:nvPicPr>
          <p:cNvPr id="5" name="Picture 4" descr="hb_2000.298.3.jpg"/>
          <p:cNvPicPr>
            <a:picLocks noChangeAspect="1"/>
          </p:cNvPicPr>
          <p:nvPr/>
        </p:nvPicPr>
        <p:blipFill>
          <a:blip r:embed="rId3"/>
          <a:stretch>
            <a:fillRect/>
          </a:stretch>
        </p:blipFill>
        <p:spPr>
          <a:xfrm>
            <a:off x="5257800" y="0"/>
            <a:ext cx="3917950" cy="6858000"/>
          </a:xfrm>
          <a:prstGeom prst="rect">
            <a:avLst/>
          </a:prstGeom>
        </p:spPr>
      </p:pic>
      <p:sp>
        <p:nvSpPr>
          <p:cNvPr id="6" name="TextBox 5"/>
          <p:cNvSpPr txBox="1"/>
          <p:nvPr/>
        </p:nvSpPr>
        <p:spPr>
          <a:xfrm>
            <a:off x="228600" y="780871"/>
            <a:ext cx="4355091" cy="1200329"/>
          </a:xfrm>
          <a:prstGeom prst="rect">
            <a:avLst/>
          </a:prstGeom>
          <a:noFill/>
        </p:spPr>
        <p:txBody>
          <a:bodyPr wrap="none" rtlCol="0">
            <a:spAutoFit/>
          </a:bodyPr>
          <a:lstStyle/>
          <a:p>
            <a:r>
              <a:rPr lang="en-US" dirty="0" smtClean="0"/>
              <a:t>Since the birth of photography, we have</a:t>
            </a:r>
            <a:r>
              <a:rPr lang="en-US" dirty="0" smtClean="0"/>
              <a:t> </a:t>
            </a:r>
          </a:p>
          <a:p>
            <a:r>
              <a:rPr lang="en-US" dirty="0" smtClean="0"/>
              <a:t>been </a:t>
            </a:r>
            <a:r>
              <a:rPr lang="en-US" dirty="0" smtClean="0"/>
              <a:t>compelled to collect snapshots that</a:t>
            </a:r>
            <a:r>
              <a:rPr lang="en-US" dirty="0" smtClean="0"/>
              <a:t> </a:t>
            </a:r>
          </a:p>
          <a:p>
            <a:r>
              <a:rPr lang="en-US" dirty="0" smtClean="0"/>
              <a:t>document </a:t>
            </a:r>
            <a:r>
              <a:rPr lang="en-US" dirty="0" smtClean="0"/>
              <a:t>our narratives.</a:t>
            </a:r>
          </a:p>
          <a:p>
            <a:endParaRPr 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228600" y="780871"/>
            <a:ext cx="4355091" cy="2031325"/>
          </a:xfrm>
          <a:prstGeom prst="rect">
            <a:avLst/>
          </a:prstGeom>
          <a:noFill/>
        </p:spPr>
        <p:txBody>
          <a:bodyPr wrap="none" rtlCol="0">
            <a:spAutoFit/>
          </a:bodyPr>
          <a:lstStyle/>
          <a:p>
            <a:r>
              <a:rPr lang="en-US" dirty="0" smtClean="0"/>
              <a:t>Since the birth of photography, we have</a:t>
            </a:r>
            <a:r>
              <a:rPr lang="en-US" dirty="0" smtClean="0"/>
              <a:t> </a:t>
            </a:r>
          </a:p>
          <a:p>
            <a:r>
              <a:rPr lang="en-US" dirty="0" smtClean="0"/>
              <a:t>been </a:t>
            </a:r>
            <a:r>
              <a:rPr lang="en-US" dirty="0" smtClean="0"/>
              <a:t>compelled to collect snapshots that</a:t>
            </a:r>
            <a:r>
              <a:rPr lang="en-US" dirty="0" smtClean="0"/>
              <a:t> </a:t>
            </a:r>
          </a:p>
          <a:p>
            <a:r>
              <a:rPr lang="en-US" dirty="0" smtClean="0"/>
              <a:t>document </a:t>
            </a:r>
            <a:r>
              <a:rPr lang="en-US" dirty="0" smtClean="0"/>
              <a:t>our narratives</a:t>
            </a:r>
            <a:r>
              <a:rPr lang="en-US" dirty="0" smtClean="0"/>
              <a:t>.</a:t>
            </a:r>
          </a:p>
          <a:p>
            <a:endParaRPr lang="en-US" dirty="0" smtClean="0"/>
          </a:p>
          <a:p>
            <a:endParaRPr lang="en-US" dirty="0" smtClean="0"/>
          </a:p>
          <a:p>
            <a:r>
              <a:rPr lang="en-US" dirty="0" smtClean="0"/>
              <a:t>Our Stories.</a:t>
            </a:r>
          </a:p>
          <a:p>
            <a:endParaRPr lang="en-US" dirty="0"/>
          </a:p>
        </p:txBody>
      </p:sp>
      <p:sp>
        <p:nvSpPr>
          <p:cNvPr id="7" name="TextBox 6"/>
          <p:cNvSpPr txBox="1"/>
          <p:nvPr/>
        </p:nvSpPr>
        <p:spPr>
          <a:xfrm>
            <a:off x="228600" y="5638800"/>
            <a:ext cx="5029200" cy="954107"/>
          </a:xfrm>
          <a:prstGeom prst="rect">
            <a:avLst/>
          </a:prstGeom>
          <a:noFill/>
        </p:spPr>
        <p:txBody>
          <a:bodyPr wrap="square" rtlCol="0">
            <a:spAutoFit/>
          </a:bodyPr>
          <a:lstStyle/>
          <a:p>
            <a:r>
              <a:rPr lang="en-US" sz="1400" dirty="0" smtClean="0"/>
              <a:t>[Man with Dead Raccoons], ca. 1910</a:t>
            </a:r>
          </a:p>
          <a:p>
            <a:r>
              <a:rPr lang="en-US" sz="1400" dirty="0" smtClean="0"/>
              <a:t>Unknown Artist, American School</a:t>
            </a:r>
          </a:p>
          <a:p>
            <a:r>
              <a:rPr lang="en-US" sz="1400" dirty="0" smtClean="0"/>
              <a:t>Gelatin silver print; 4 7/8 </a:t>
            </a:r>
            <a:r>
              <a:rPr lang="en-US" sz="1400" dirty="0" err="1" smtClean="0"/>
              <a:t>x</a:t>
            </a:r>
            <a:r>
              <a:rPr lang="en-US" sz="1400" dirty="0" smtClean="0"/>
              <a:t> 2 7/8 in. (12.4 </a:t>
            </a:r>
            <a:r>
              <a:rPr lang="en-US" sz="1400" dirty="0" err="1" smtClean="0"/>
              <a:t>x</a:t>
            </a:r>
            <a:r>
              <a:rPr lang="en-US" sz="1400" dirty="0" smtClean="0"/>
              <a:t> 7.3 cm)</a:t>
            </a:r>
          </a:p>
          <a:p>
            <a:r>
              <a:rPr lang="en-US" sz="1400" dirty="0" smtClean="0"/>
              <a:t>Funds from various donors, 2000 (2000.298.2)</a:t>
            </a:r>
            <a:endParaRPr lang="en-US" sz="1400" dirty="0"/>
          </a:p>
        </p:txBody>
      </p:sp>
      <p:pic>
        <p:nvPicPr>
          <p:cNvPr id="8" name="Picture 7" descr="hb_2000.298.2.jpg"/>
          <p:cNvPicPr>
            <a:picLocks noChangeAspect="1"/>
          </p:cNvPicPr>
          <p:nvPr/>
        </p:nvPicPr>
        <p:blipFill>
          <a:blip r:embed="rId3"/>
          <a:stretch>
            <a:fillRect/>
          </a:stretch>
        </p:blipFill>
        <p:spPr>
          <a:xfrm>
            <a:off x="5114925" y="-1"/>
            <a:ext cx="4029075" cy="6858001"/>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5334000"/>
            <a:ext cx="5029200" cy="1384995"/>
          </a:xfrm>
          <a:prstGeom prst="rect">
            <a:avLst/>
          </a:prstGeom>
          <a:noFill/>
        </p:spPr>
        <p:txBody>
          <a:bodyPr wrap="square" rtlCol="0">
            <a:spAutoFit/>
          </a:bodyPr>
          <a:lstStyle/>
          <a:p>
            <a:r>
              <a:rPr lang="en-US" sz="1400" dirty="0" smtClean="0"/>
              <a:t>Girls I Have Known, 1916–17</a:t>
            </a:r>
          </a:p>
          <a:p>
            <a:r>
              <a:rPr lang="en-US" sz="1400" dirty="0" smtClean="0"/>
              <a:t>Daniel </a:t>
            </a:r>
            <a:r>
              <a:rPr lang="en-US" sz="1400" dirty="0" err="1" smtClean="0"/>
              <a:t>Rochford</a:t>
            </a:r>
            <a:r>
              <a:rPr lang="en-US" sz="1400" dirty="0" smtClean="0"/>
              <a:t> (American, 1900–1989)</a:t>
            </a:r>
          </a:p>
          <a:p>
            <a:r>
              <a:rPr lang="en-US" sz="1400" dirty="0" smtClean="0"/>
              <a:t>Gelatin silver prints and photomechanical reproductions; 9 1/2 </a:t>
            </a:r>
            <a:r>
              <a:rPr lang="en-US" sz="1400" dirty="0" err="1" smtClean="0"/>
              <a:t>x</a:t>
            </a:r>
            <a:r>
              <a:rPr lang="en-US" sz="1400" dirty="0" smtClean="0"/>
              <a:t> 7 1/2 in. (24.1 </a:t>
            </a:r>
            <a:r>
              <a:rPr lang="en-US" sz="1400" dirty="0" err="1" smtClean="0"/>
              <a:t>x</a:t>
            </a:r>
            <a:r>
              <a:rPr lang="en-US" sz="1400" dirty="0" smtClean="0"/>
              <a:t> 19.1 cm)</a:t>
            </a:r>
          </a:p>
          <a:p>
            <a:r>
              <a:rPr lang="en-US" sz="1400" dirty="0" smtClean="0"/>
              <a:t>Purchase, The Joyce F. </a:t>
            </a:r>
            <a:r>
              <a:rPr lang="en-US" sz="1400" dirty="0" err="1" smtClean="0"/>
              <a:t>Menschel</a:t>
            </a:r>
            <a:r>
              <a:rPr lang="en-US" sz="1400" dirty="0" smtClean="0"/>
              <a:t> Photography Library Fund, 1989 (1998.103)</a:t>
            </a:r>
            <a:endParaRPr lang="en-US" sz="1400" dirty="0"/>
          </a:p>
        </p:txBody>
      </p:sp>
      <p:pic>
        <p:nvPicPr>
          <p:cNvPr id="5" name="Picture 4"/>
          <p:cNvPicPr>
            <a:picLocks noChangeAspect="1"/>
          </p:cNvPicPr>
          <p:nvPr/>
        </p:nvPicPr>
        <p:blipFill>
          <a:blip r:embed="rId3"/>
          <a:stretch>
            <a:fillRect/>
          </a:stretch>
        </p:blipFill>
        <p:spPr>
          <a:xfrm>
            <a:off x="444500" y="0"/>
            <a:ext cx="8255000" cy="5245100"/>
          </a:xfrm>
          <a:prstGeom prst="rect">
            <a:avLst/>
          </a:prstGeo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
        <p:nvSpPr>
          <p:cNvPr id="5" name="TextBox 4"/>
          <p:cNvSpPr txBox="1"/>
          <p:nvPr/>
        </p:nvSpPr>
        <p:spPr>
          <a:xfrm>
            <a:off x="3962400" y="3505200"/>
            <a:ext cx="1159505" cy="369332"/>
          </a:xfrm>
          <a:prstGeom prst="rect">
            <a:avLst/>
          </a:prstGeom>
          <a:noFill/>
        </p:spPr>
        <p:txBody>
          <a:bodyPr wrap="none" rtlCol="0">
            <a:spAutoFit/>
          </a:bodyPr>
          <a:lstStyle/>
          <a:p>
            <a:r>
              <a:rPr lang="en-US" dirty="0" smtClean="0"/>
              <a:t>2. History</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
        <p:nvSpPr>
          <p:cNvPr id="5" name="TextBox 4"/>
          <p:cNvSpPr txBox="1"/>
          <p:nvPr/>
        </p:nvSpPr>
        <p:spPr>
          <a:xfrm>
            <a:off x="3962400" y="3505200"/>
            <a:ext cx="1159505" cy="369332"/>
          </a:xfrm>
          <a:prstGeom prst="rect">
            <a:avLst/>
          </a:prstGeom>
          <a:noFill/>
        </p:spPr>
        <p:txBody>
          <a:bodyPr wrap="none" rtlCol="0">
            <a:spAutoFit/>
          </a:bodyPr>
          <a:lstStyle/>
          <a:p>
            <a:r>
              <a:rPr lang="en-US" dirty="0" smtClean="0"/>
              <a:t>2. History</a:t>
            </a:r>
          </a:p>
        </p:txBody>
      </p:sp>
      <p:sp>
        <p:nvSpPr>
          <p:cNvPr id="7" name="TextBox 6"/>
          <p:cNvSpPr txBox="1"/>
          <p:nvPr/>
        </p:nvSpPr>
        <p:spPr>
          <a:xfrm>
            <a:off x="3962400" y="3886200"/>
            <a:ext cx="723538" cy="369332"/>
          </a:xfrm>
          <a:prstGeom prst="rect">
            <a:avLst/>
          </a:prstGeom>
          <a:noFill/>
        </p:spPr>
        <p:txBody>
          <a:bodyPr wrap="none" rtlCol="0">
            <a:spAutoFit/>
          </a:bodyPr>
          <a:lstStyle/>
          <a:p>
            <a:r>
              <a:rPr lang="en-US" dirty="0" smtClean="0"/>
              <a:t>3</a:t>
            </a:r>
            <a:r>
              <a:rPr lang="en-US" dirty="0" smtClean="0"/>
              <a:t>. Art</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Picture 4.png"/>
          <p:cNvPicPr>
            <a:picLocks noChangeAspect="1"/>
          </p:cNvPicPr>
          <p:nvPr/>
        </p:nvPicPr>
        <p:blipFill>
          <a:blip r:embed="rId2"/>
          <a:stretch>
            <a:fillRect/>
          </a:stretch>
        </p:blipFill>
        <p:spPr>
          <a:xfrm>
            <a:off x="0" y="0"/>
            <a:ext cx="9144000" cy="8104652"/>
          </a:xfrm>
          <a:prstGeom prst="rect">
            <a:avLst/>
          </a:prstGeo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6321623"/>
            <a:ext cx="5029200" cy="307777"/>
          </a:xfrm>
          <a:prstGeom prst="rect">
            <a:avLst/>
          </a:prstGeom>
          <a:noFill/>
        </p:spPr>
        <p:txBody>
          <a:bodyPr wrap="square" rtlCol="0">
            <a:spAutoFit/>
          </a:bodyPr>
          <a:lstStyle/>
          <a:p>
            <a:r>
              <a:rPr lang="en-US" sz="1400" dirty="0" smtClean="0"/>
              <a:t>Kevin Landers, untitled (Grate), 2002, C-print, 73 </a:t>
            </a:r>
            <a:r>
              <a:rPr lang="en-US" sz="1400" dirty="0" err="1" smtClean="0"/>
              <a:t>x</a:t>
            </a:r>
            <a:r>
              <a:rPr lang="en-US" sz="1400" dirty="0" smtClean="0"/>
              <a:t> 99 cm</a:t>
            </a:r>
            <a:endParaRPr lang="en-US" sz="1400" dirty="0"/>
          </a:p>
        </p:txBody>
      </p:sp>
      <p:pic>
        <p:nvPicPr>
          <p:cNvPr id="6" name="Picture 5"/>
          <p:cNvPicPr>
            <a:picLocks noChangeAspect="1"/>
          </p:cNvPicPr>
          <p:nvPr/>
        </p:nvPicPr>
        <p:blipFill>
          <a:blip r:embed="rId3"/>
          <a:stretch>
            <a:fillRect/>
          </a:stretch>
        </p:blipFill>
        <p:spPr>
          <a:xfrm>
            <a:off x="444500" y="1333500"/>
            <a:ext cx="8255000" cy="4838700"/>
          </a:xfrm>
          <a:prstGeom prst="rect">
            <a:avLst/>
          </a:prstGeom>
        </p:spPr>
      </p:pic>
      <p:sp>
        <p:nvSpPr>
          <p:cNvPr id="7" name="TextBox 6"/>
          <p:cNvSpPr txBox="1"/>
          <p:nvPr/>
        </p:nvSpPr>
        <p:spPr>
          <a:xfrm>
            <a:off x="457200" y="545068"/>
            <a:ext cx="3123158" cy="369332"/>
          </a:xfrm>
          <a:prstGeom prst="rect">
            <a:avLst/>
          </a:prstGeom>
          <a:noFill/>
        </p:spPr>
        <p:txBody>
          <a:bodyPr wrap="none" rtlCol="0">
            <a:spAutoFit/>
          </a:bodyPr>
          <a:lstStyle/>
          <a:p>
            <a:r>
              <a:rPr lang="en-US" dirty="0" smtClean="0"/>
              <a:t>Shape, pattern, composition.</a:t>
            </a:r>
            <a:endParaRPr 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895600" y="6182380"/>
            <a:ext cx="1752600" cy="523220"/>
          </a:xfrm>
          <a:prstGeom prst="rect">
            <a:avLst/>
          </a:prstGeom>
          <a:noFill/>
        </p:spPr>
        <p:txBody>
          <a:bodyPr wrap="square" rtlCol="0">
            <a:spAutoFit/>
          </a:bodyPr>
          <a:lstStyle/>
          <a:p>
            <a:r>
              <a:rPr lang="en-US" sz="1400" dirty="0" smtClean="0"/>
              <a:t>Kevin Landers, untitled </a:t>
            </a:r>
            <a:endParaRPr lang="en-US" sz="1400" dirty="0"/>
          </a:p>
        </p:txBody>
      </p:sp>
      <p:pic>
        <p:nvPicPr>
          <p:cNvPr id="5" name="Picture 4"/>
          <p:cNvPicPr>
            <a:picLocks noChangeAspect="1"/>
          </p:cNvPicPr>
          <p:nvPr/>
        </p:nvPicPr>
        <p:blipFill>
          <a:blip r:embed="rId3"/>
          <a:stretch>
            <a:fillRect/>
          </a:stretch>
        </p:blipFill>
        <p:spPr>
          <a:xfrm>
            <a:off x="4829060" y="-76200"/>
            <a:ext cx="4314940" cy="7162800"/>
          </a:xfrm>
          <a:prstGeom prst="rect">
            <a:avLst/>
          </a:prstGeom>
        </p:spPr>
      </p:pic>
      <p:sp>
        <p:nvSpPr>
          <p:cNvPr id="6" name="TextBox 5"/>
          <p:cNvSpPr txBox="1"/>
          <p:nvPr/>
        </p:nvSpPr>
        <p:spPr>
          <a:xfrm>
            <a:off x="1219200" y="2362200"/>
            <a:ext cx="2648619" cy="923330"/>
          </a:xfrm>
          <a:prstGeom prst="rect">
            <a:avLst/>
          </a:prstGeom>
          <a:noFill/>
        </p:spPr>
        <p:txBody>
          <a:bodyPr wrap="none" rtlCol="0">
            <a:spAutoFit/>
          </a:bodyPr>
          <a:lstStyle/>
          <a:p>
            <a:r>
              <a:rPr lang="en-US" dirty="0" smtClean="0"/>
              <a:t>Art uses </a:t>
            </a:r>
          </a:p>
          <a:p>
            <a:r>
              <a:rPr lang="en-US" dirty="0" smtClean="0"/>
              <a:t>m</a:t>
            </a:r>
            <a:r>
              <a:rPr lang="en-US" dirty="0" smtClean="0"/>
              <a:t>etaphor to</a:t>
            </a:r>
          </a:p>
          <a:p>
            <a:r>
              <a:rPr lang="en-US" dirty="0" smtClean="0"/>
              <a:t>question the status quo.</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57200" y="3633787"/>
            <a:ext cx="3581400" cy="2246769"/>
          </a:xfrm>
          <a:prstGeom prst="rect">
            <a:avLst/>
          </a:prstGeom>
          <a:noFill/>
        </p:spPr>
        <p:txBody>
          <a:bodyPr wrap="square" rtlCol="0">
            <a:spAutoFit/>
          </a:bodyPr>
          <a:lstStyle/>
          <a:p>
            <a:r>
              <a:rPr lang="en-US" sz="1400" dirty="0" smtClean="0"/>
              <a:t>Jamie Livingston, a photographer and filmmaker, took a </a:t>
            </a:r>
            <a:r>
              <a:rPr lang="en-US" sz="1400" dirty="0" err="1" smtClean="0"/>
              <a:t>polaroid</a:t>
            </a:r>
            <a:r>
              <a:rPr lang="en-US" sz="1400" dirty="0" smtClean="0"/>
              <a:t> photo every single day, starting when he was a student in 1979 up until he died of cancer at 41 on October 25, 1997. He called it “Photo of the Day” and for 18 years religiously used his Polaroid SX-70 camera to capture these unassuming, </a:t>
            </a:r>
            <a:r>
              <a:rPr lang="en-US" sz="1400" dirty="0" err="1" smtClean="0"/>
              <a:t>unposed</a:t>
            </a:r>
            <a:r>
              <a:rPr lang="en-US" sz="1400" dirty="0" smtClean="0"/>
              <a:t>, ordinary memories that eventually became the narrative to the last half of his life.</a:t>
            </a:r>
            <a:endParaRPr lang="en-US" sz="1400" dirty="0"/>
          </a:p>
        </p:txBody>
      </p:sp>
      <p:pic>
        <p:nvPicPr>
          <p:cNvPr id="7" name="Picture 6"/>
          <p:cNvPicPr>
            <a:picLocks noChangeAspect="1"/>
          </p:cNvPicPr>
          <p:nvPr/>
        </p:nvPicPr>
        <p:blipFill>
          <a:blip r:embed="rId3"/>
          <a:stretch>
            <a:fillRect/>
          </a:stretch>
        </p:blipFill>
        <p:spPr>
          <a:xfrm>
            <a:off x="4857117" y="-1012"/>
            <a:ext cx="4286883" cy="6859012"/>
          </a:xfrm>
          <a:prstGeom prst="rect">
            <a:avLst/>
          </a:prstGeom>
        </p:spPr>
      </p:pic>
      <p:sp>
        <p:nvSpPr>
          <p:cNvPr id="5" name="TextBox 4"/>
          <p:cNvSpPr txBox="1"/>
          <p:nvPr/>
        </p:nvSpPr>
        <p:spPr>
          <a:xfrm>
            <a:off x="457200" y="1219200"/>
            <a:ext cx="2904949" cy="369332"/>
          </a:xfrm>
          <a:prstGeom prst="rect">
            <a:avLst/>
          </a:prstGeom>
          <a:noFill/>
        </p:spPr>
        <p:txBody>
          <a:bodyPr wrap="none" rtlCol="0">
            <a:spAutoFit/>
          </a:bodyPr>
          <a:lstStyle/>
          <a:p>
            <a:r>
              <a:rPr lang="en-US" dirty="0" smtClean="0"/>
              <a:t>Documentary photography</a:t>
            </a:r>
            <a:endParaRPr 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
        <p:nvSpPr>
          <p:cNvPr id="5" name="TextBox 4"/>
          <p:cNvSpPr txBox="1"/>
          <p:nvPr/>
        </p:nvSpPr>
        <p:spPr>
          <a:xfrm>
            <a:off x="3962400" y="3505200"/>
            <a:ext cx="1159505" cy="369332"/>
          </a:xfrm>
          <a:prstGeom prst="rect">
            <a:avLst/>
          </a:prstGeom>
          <a:noFill/>
        </p:spPr>
        <p:txBody>
          <a:bodyPr wrap="none" rtlCol="0">
            <a:spAutoFit/>
          </a:bodyPr>
          <a:lstStyle/>
          <a:p>
            <a:r>
              <a:rPr lang="en-US" dirty="0" smtClean="0"/>
              <a:t>2. History</a:t>
            </a:r>
          </a:p>
        </p:txBody>
      </p:sp>
      <p:sp>
        <p:nvSpPr>
          <p:cNvPr id="7" name="TextBox 6"/>
          <p:cNvSpPr txBox="1"/>
          <p:nvPr/>
        </p:nvSpPr>
        <p:spPr>
          <a:xfrm>
            <a:off x="3962400" y="3886200"/>
            <a:ext cx="723538" cy="369332"/>
          </a:xfrm>
          <a:prstGeom prst="rect">
            <a:avLst/>
          </a:prstGeom>
          <a:noFill/>
        </p:spPr>
        <p:txBody>
          <a:bodyPr wrap="none" rtlCol="0">
            <a:spAutoFit/>
          </a:bodyPr>
          <a:lstStyle/>
          <a:p>
            <a:r>
              <a:rPr lang="en-US" dirty="0" smtClean="0"/>
              <a:t>3</a:t>
            </a:r>
            <a:r>
              <a:rPr lang="en-US" dirty="0" smtClean="0"/>
              <a:t>. Art</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
        <p:nvSpPr>
          <p:cNvPr id="5" name="TextBox 4"/>
          <p:cNvSpPr txBox="1"/>
          <p:nvPr/>
        </p:nvSpPr>
        <p:spPr>
          <a:xfrm>
            <a:off x="3962400" y="3505200"/>
            <a:ext cx="1159505" cy="369332"/>
          </a:xfrm>
          <a:prstGeom prst="rect">
            <a:avLst/>
          </a:prstGeom>
          <a:noFill/>
        </p:spPr>
        <p:txBody>
          <a:bodyPr wrap="none" rtlCol="0">
            <a:spAutoFit/>
          </a:bodyPr>
          <a:lstStyle/>
          <a:p>
            <a:r>
              <a:rPr lang="en-US" dirty="0" smtClean="0"/>
              <a:t>2. History</a:t>
            </a:r>
          </a:p>
        </p:txBody>
      </p:sp>
      <p:sp>
        <p:nvSpPr>
          <p:cNvPr id="7" name="TextBox 6"/>
          <p:cNvSpPr txBox="1"/>
          <p:nvPr/>
        </p:nvSpPr>
        <p:spPr>
          <a:xfrm>
            <a:off x="3962400" y="3886200"/>
            <a:ext cx="723538" cy="369332"/>
          </a:xfrm>
          <a:prstGeom prst="rect">
            <a:avLst/>
          </a:prstGeom>
          <a:noFill/>
        </p:spPr>
        <p:txBody>
          <a:bodyPr wrap="none" rtlCol="0">
            <a:spAutoFit/>
          </a:bodyPr>
          <a:lstStyle/>
          <a:p>
            <a:r>
              <a:rPr lang="en-US" dirty="0" smtClean="0"/>
              <a:t>3</a:t>
            </a:r>
            <a:r>
              <a:rPr lang="en-US" dirty="0" smtClean="0"/>
              <a:t>. Art</a:t>
            </a:r>
          </a:p>
        </p:txBody>
      </p:sp>
      <p:sp>
        <p:nvSpPr>
          <p:cNvPr id="6" name="TextBox 5"/>
          <p:cNvSpPr txBox="1"/>
          <p:nvPr/>
        </p:nvSpPr>
        <p:spPr>
          <a:xfrm>
            <a:off x="3962400" y="4267200"/>
            <a:ext cx="1788884" cy="369332"/>
          </a:xfrm>
          <a:prstGeom prst="rect">
            <a:avLst/>
          </a:prstGeom>
          <a:noFill/>
        </p:spPr>
        <p:txBody>
          <a:bodyPr wrap="none" rtlCol="0">
            <a:spAutoFit/>
          </a:bodyPr>
          <a:lstStyle/>
          <a:p>
            <a:r>
              <a:rPr lang="en-US" dirty="0" smtClean="0"/>
              <a:t>4</a:t>
            </a:r>
            <a:r>
              <a:rPr lang="en-US" dirty="0" smtClean="0"/>
              <a:t>. Anthropology</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97774"/>
            <a:ext cx="6877050" cy="5531774"/>
          </a:xfrm>
          <a:prstGeom prst="rect">
            <a:avLst/>
          </a:prstGeom>
        </p:spPr>
      </p:pic>
      <p:sp>
        <p:nvSpPr>
          <p:cNvPr id="4" name="TextBox 3"/>
          <p:cNvSpPr txBox="1"/>
          <p:nvPr/>
        </p:nvSpPr>
        <p:spPr>
          <a:xfrm>
            <a:off x="76200" y="5396805"/>
            <a:ext cx="6860998" cy="1384995"/>
          </a:xfrm>
          <a:prstGeom prst="rect">
            <a:avLst/>
          </a:prstGeom>
          <a:noFill/>
        </p:spPr>
        <p:txBody>
          <a:bodyPr wrap="none" rtlCol="0">
            <a:spAutoFit/>
          </a:bodyPr>
          <a:lstStyle/>
          <a:p>
            <a:r>
              <a:rPr lang="en-US" sz="1400" dirty="0" smtClean="0"/>
              <a:t>“Again I’m fascinated by the anthropological aspects to these camera phones. </a:t>
            </a:r>
          </a:p>
          <a:p>
            <a:r>
              <a:rPr lang="en-US" sz="1400" dirty="0" smtClean="0"/>
              <a:t>It’s like at weddings when you put disposable cameras out on the tables and have </a:t>
            </a:r>
          </a:p>
          <a:p>
            <a:r>
              <a:rPr lang="en-US" sz="1400" dirty="0" smtClean="0"/>
              <a:t>the guests photograph “real” moments at the wedding to get variety and the really </a:t>
            </a:r>
          </a:p>
          <a:p>
            <a:r>
              <a:rPr lang="en-US" sz="1400" dirty="0" smtClean="0"/>
              <a:t>drunk shots. Having tons of camera phones out in society serves the same purpose, </a:t>
            </a:r>
          </a:p>
          <a:p>
            <a:r>
              <a:rPr lang="en-US" sz="1400" dirty="0" smtClean="0"/>
              <a:t>one giant album of the “real” and sometimes drunk moments of everyday society.”</a:t>
            </a:r>
          </a:p>
          <a:p>
            <a:r>
              <a:rPr lang="en-US" sz="1400" dirty="0" smtClean="0"/>
              <a:t>				</a:t>
            </a:r>
            <a:r>
              <a:rPr lang="en-US" sz="1100" dirty="0" smtClean="0"/>
              <a:t>	Jody </a:t>
            </a:r>
            <a:r>
              <a:rPr lang="en-US" sz="1100" dirty="0" err="1" smtClean="0"/>
              <a:t>Sugrue</a:t>
            </a:r>
            <a:r>
              <a:rPr lang="en-US" sz="1100" dirty="0" smtClean="0"/>
              <a:t>     	Photo</a:t>
            </a:r>
            <a:r>
              <a:rPr lang="en-US" sz="1100" dirty="0" smtClean="0"/>
              <a:t>: Christina Black</a:t>
            </a:r>
            <a:endParaRPr lang="en-US" sz="1100"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7896362" cy="1477328"/>
          </a:xfrm>
          <a:prstGeom prst="rect">
            <a:avLst/>
          </a:prstGeom>
          <a:noFill/>
        </p:spPr>
        <p:txBody>
          <a:bodyPr wrap="none" rtlCol="0">
            <a:spAutoFit/>
          </a:bodyPr>
          <a:lstStyle/>
          <a:p>
            <a:r>
              <a:rPr lang="en-US" dirty="0" smtClean="0"/>
              <a:t>Narrative is </a:t>
            </a:r>
            <a:r>
              <a:rPr lang="en-US" dirty="0" smtClean="0"/>
              <a:t>the most pervasive</a:t>
            </a:r>
            <a:r>
              <a:rPr lang="en-US" dirty="0" smtClean="0"/>
              <a:t> </a:t>
            </a:r>
          </a:p>
          <a:p>
            <a:r>
              <a:rPr lang="en-US" dirty="0" smtClean="0"/>
              <a:t>a</a:t>
            </a:r>
            <a:r>
              <a:rPr lang="en-US" dirty="0" smtClean="0"/>
              <a:t>nd lasting form </a:t>
            </a:r>
            <a:r>
              <a:rPr lang="en-US" dirty="0" smtClean="0"/>
              <a:t>of communication</a:t>
            </a:r>
            <a:r>
              <a:rPr lang="en-US" dirty="0" smtClean="0"/>
              <a:t> </a:t>
            </a:r>
          </a:p>
          <a:p>
            <a:r>
              <a:rPr lang="en-US" dirty="0" smtClean="0"/>
              <a:t>between </a:t>
            </a:r>
            <a:r>
              <a:rPr lang="en-US" dirty="0" smtClean="0"/>
              <a:t>human beings</a:t>
            </a:r>
            <a:r>
              <a:rPr lang="en-US" dirty="0" smtClean="0"/>
              <a:t>.</a:t>
            </a:r>
          </a:p>
          <a:p>
            <a:endParaRPr lang="en-US" dirty="0" smtClean="0"/>
          </a:p>
          <a:p>
            <a:r>
              <a:rPr lang="en-US" dirty="0" smtClean="0"/>
              <a:t>Narratives are our way of understanding our place and purpose in the world.</a:t>
            </a: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LASCAUX1.jpg"/>
          <p:cNvPicPr>
            <a:picLocks noChangeAspect="1"/>
          </p:cNvPicPr>
          <p:nvPr/>
        </p:nvPicPr>
        <p:blipFill>
          <a:blip r:embed="rId3"/>
          <a:stretch>
            <a:fillRect/>
          </a:stretch>
        </p:blipFill>
        <p:spPr>
          <a:xfrm>
            <a:off x="-2948473" y="0"/>
            <a:ext cx="12092473" cy="6858000"/>
          </a:xfrm>
          <a:prstGeom prst="rect">
            <a:avLst/>
          </a:prstGeom>
        </p:spPr>
      </p:pic>
      <p:sp>
        <p:nvSpPr>
          <p:cNvPr id="5" name="TextBox 4"/>
          <p:cNvSpPr txBox="1"/>
          <p:nvPr/>
        </p:nvSpPr>
        <p:spPr>
          <a:xfrm>
            <a:off x="838200" y="1981200"/>
            <a:ext cx="3505200" cy="646331"/>
          </a:xfrm>
          <a:prstGeom prst="rect">
            <a:avLst/>
          </a:prstGeom>
          <a:solidFill>
            <a:srgbClr val="FFFFFF"/>
          </a:solidFill>
          <a:ln>
            <a:solidFill>
              <a:schemeClr val="bg1"/>
            </a:solidFill>
          </a:ln>
        </p:spPr>
        <p:txBody>
          <a:bodyPr wrap="square" rtlCol="0">
            <a:spAutoFit/>
          </a:bodyPr>
          <a:lstStyle/>
          <a:p>
            <a:r>
              <a:rPr lang="en-US" dirty="0" smtClean="0">
                <a:solidFill>
                  <a:schemeClr val="bg1"/>
                </a:solidFill>
              </a:rPr>
              <a:t>Caves of </a:t>
            </a:r>
            <a:r>
              <a:rPr lang="en-US" dirty="0" smtClean="0">
                <a:solidFill>
                  <a:schemeClr val="bg1"/>
                </a:solidFill>
              </a:rPr>
              <a:t>Lascaux, France</a:t>
            </a:r>
          </a:p>
          <a:p>
            <a:endParaRPr lang="en-U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7486094" cy="369332"/>
          </a:xfrm>
          <a:prstGeom prst="rect">
            <a:avLst/>
          </a:prstGeom>
          <a:noFill/>
        </p:spPr>
        <p:txBody>
          <a:bodyPr wrap="none" rtlCol="0">
            <a:spAutoFit/>
          </a:bodyPr>
          <a:lstStyle/>
          <a:p>
            <a:r>
              <a:rPr lang="en-US" dirty="0" smtClean="0"/>
              <a:t>What can students learn about Language Arts by writing about pictures?</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2877711" cy="369332"/>
          </a:xfrm>
          <a:prstGeom prst="rect">
            <a:avLst/>
          </a:prstGeom>
          <a:noFill/>
        </p:spPr>
        <p:txBody>
          <a:bodyPr wrap="none" rtlCol="0">
            <a:spAutoFit/>
          </a:bodyPr>
          <a:lstStyle/>
          <a:p>
            <a:r>
              <a:rPr lang="en-US" dirty="0" smtClean="0"/>
              <a:t>What is the significance of</a:t>
            </a:r>
            <a:endParaRPr lang="en-US" dirty="0"/>
          </a:p>
        </p:txBody>
      </p:sp>
      <p:sp>
        <p:nvSpPr>
          <p:cNvPr id="3" name="TextBox 2"/>
          <p:cNvSpPr txBox="1"/>
          <p:nvPr/>
        </p:nvSpPr>
        <p:spPr>
          <a:xfrm>
            <a:off x="3657600" y="1676400"/>
            <a:ext cx="1750336" cy="369332"/>
          </a:xfrm>
          <a:prstGeom prst="rect">
            <a:avLst/>
          </a:prstGeom>
          <a:noFill/>
        </p:spPr>
        <p:txBody>
          <a:bodyPr wrap="none" rtlCol="0">
            <a:spAutoFit/>
          </a:bodyPr>
          <a:lstStyle/>
          <a:p>
            <a:r>
              <a:rPr lang="en-US" dirty="0" smtClean="0"/>
              <a:t>The Snapshot?</a:t>
            </a:r>
            <a:endParaRPr lang="en-US"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4580826" cy="369332"/>
          </a:xfrm>
          <a:prstGeom prst="rect">
            <a:avLst/>
          </a:prstGeom>
          <a:noFill/>
        </p:spPr>
        <p:txBody>
          <a:bodyPr wrap="none" rtlCol="0">
            <a:spAutoFit/>
          </a:bodyPr>
          <a:lstStyle/>
          <a:p>
            <a:r>
              <a:rPr lang="en-US" dirty="0" smtClean="0"/>
              <a:t>Visual Literacy  ( How to “read” an image. )</a:t>
            </a:r>
            <a:endParaRPr lang="en-US" dirty="0"/>
          </a:p>
        </p:txBody>
      </p:sp>
      <p:sp>
        <p:nvSpPr>
          <p:cNvPr id="3" name="TextBox 2"/>
          <p:cNvSpPr txBox="1"/>
          <p:nvPr/>
        </p:nvSpPr>
        <p:spPr>
          <a:xfrm>
            <a:off x="2286000" y="2667000"/>
            <a:ext cx="3392425" cy="369332"/>
          </a:xfrm>
          <a:prstGeom prst="rect">
            <a:avLst/>
          </a:prstGeom>
          <a:noFill/>
        </p:spPr>
        <p:txBody>
          <a:bodyPr wrap="none" rtlCol="0">
            <a:spAutoFit/>
          </a:bodyPr>
          <a:lstStyle/>
          <a:p>
            <a:r>
              <a:rPr lang="en-US" dirty="0" smtClean="0"/>
              <a:t>What is going on in this image?</a:t>
            </a:r>
            <a:endParaRPr lang="en-US" dirty="0"/>
          </a:p>
        </p:txBody>
      </p:sp>
      <p:sp>
        <p:nvSpPr>
          <p:cNvPr id="5" name="TextBox 4"/>
          <p:cNvSpPr txBox="1"/>
          <p:nvPr/>
        </p:nvSpPr>
        <p:spPr>
          <a:xfrm>
            <a:off x="2286000" y="3059668"/>
            <a:ext cx="4547263" cy="369332"/>
          </a:xfrm>
          <a:prstGeom prst="rect">
            <a:avLst/>
          </a:prstGeom>
          <a:noFill/>
        </p:spPr>
        <p:txBody>
          <a:bodyPr wrap="none" rtlCol="0">
            <a:spAutoFit/>
          </a:bodyPr>
          <a:lstStyle/>
          <a:p>
            <a:r>
              <a:rPr lang="en-US" dirty="0" smtClean="0"/>
              <a:t>What do you see that makes you say that?</a:t>
            </a: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3208030" cy="369332"/>
          </a:xfrm>
          <a:prstGeom prst="rect">
            <a:avLst/>
          </a:prstGeom>
          <a:noFill/>
        </p:spPr>
        <p:txBody>
          <a:bodyPr wrap="none" rtlCol="0">
            <a:spAutoFit/>
          </a:bodyPr>
          <a:lstStyle/>
          <a:p>
            <a:r>
              <a:rPr lang="en-US" dirty="0" smtClean="0"/>
              <a:t>The basic structure of a story.</a:t>
            </a:r>
            <a:endParaRPr lang="en-US" dirty="0"/>
          </a:p>
        </p:txBody>
      </p:sp>
      <p:sp>
        <p:nvSpPr>
          <p:cNvPr id="3" name="TextBox 2"/>
          <p:cNvSpPr txBox="1"/>
          <p:nvPr/>
        </p:nvSpPr>
        <p:spPr>
          <a:xfrm>
            <a:off x="2286000" y="2590800"/>
            <a:ext cx="4484120" cy="1077218"/>
          </a:xfrm>
          <a:prstGeom prst="rect">
            <a:avLst/>
          </a:prstGeom>
          <a:noFill/>
        </p:spPr>
        <p:txBody>
          <a:bodyPr wrap="none" rtlCol="0">
            <a:spAutoFit/>
          </a:bodyPr>
          <a:lstStyle/>
          <a:p>
            <a:r>
              <a:rPr lang="en-US" sz="1600" dirty="0" smtClean="0"/>
              <a:t>Who is the main character?</a:t>
            </a:r>
          </a:p>
          <a:p>
            <a:r>
              <a:rPr lang="en-US" sz="1600" dirty="0" smtClean="0"/>
              <a:t>What does he/she want?</a:t>
            </a:r>
          </a:p>
          <a:p>
            <a:r>
              <a:rPr lang="en-US" sz="1600" dirty="0" smtClean="0"/>
              <a:t>Who or what is preventing them from getting it?</a:t>
            </a:r>
          </a:p>
          <a:p>
            <a:r>
              <a:rPr lang="en-US" sz="1600" dirty="0" smtClean="0"/>
              <a:t>How do they overcome that obstacle?</a:t>
            </a:r>
            <a:endParaRPr lang="en-US" sz="1600"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09600" y="0"/>
            <a:ext cx="8001000" cy="12026900"/>
          </a:xfrm>
          <a:prstGeom prst="rect">
            <a:avLst/>
          </a:prstGeom>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46569" y="-1219199"/>
            <a:ext cx="13433569" cy="20193000"/>
          </a:xfrm>
          <a:prstGeom prst="rect">
            <a:avLst/>
          </a:prstGeom>
        </p:spPr>
      </p:pic>
      <p:sp>
        <p:nvSpPr>
          <p:cNvPr id="3" name="Snip and Round Single Corner Rectangle 2"/>
          <p:cNvSpPr/>
          <p:nvPr/>
        </p:nvSpPr>
        <p:spPr>
          <a:xfrm>
            <a:off x="4648200" y="2286000"/>
            <a:ext cx="2286000" cy="1295400"/>
          </a:xfrm>
          <a:prstGeom prst="snipRoundRect">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chemeClr val="bg1"/>
                </a:solidFill>
              </a:rPr>
              <a:t>You might think it’s obvious.</a:t>
            </a:r>
            <a:endParaRPr lang="en-US" dirty="0">
              <a:solidFill>
                <a:schemeClr val="bg1"/>
              </a:solidFill>
            </a:endParaRPr>
          </a:p>
        </p:txBody>
      </p:sp>
      <p:sp>
        <p:nvSpPr>
          <p:cNvPr id="4" name="Bent Arrow 3"/>
          <p:cNvSpPr/>
          <p:nvPr/>
        </p:nvSpPr>
        <p:spPr>
          <a:xfrm>
            <a:off x="6477000" y="1828800"/>
            <a:ext cx="457200" cy="457200"/>
          </a:xfrm>
          <a:prstGeom prst="ben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1664376" y="-1676400"/>
            <a:ext cx="34770776" cy="52266550"/>
          </a:xfrm>
          <a:prstGeom prst="rect">
            <a:avLst/>
          </a:prstGeom>
        </p:spPr>
      </p:pic>
      <p:sp>
        <p:nvSpPr>
          <p:cNvPr id="10" name="Snip Single Corner Rectangle 9"/>
          <p:cNvSpPr/>
          <p:nvPr/>
        </p:nvSpPr>
        <p:spPr>
          <a:xfrm>
            <a:off x="685800" y="457201"/>
            <a:ext cx="3048000" cy="1066800"/>
          </a:xfrm>
          <a:prstGeom prst="snip1Rect">
            <a:avLst/>
          </a:prstGeom>
          <a:solidFill>
            <a:schemeClr val="tx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smtClean="0">
              <a:solidFill>
                <a:schemeClr val="bg1"/>
              </a:solidFill>
            </a:endParaRPr>
          </a:p>
          <a:p>
            <a:r>
              <a:rPr lang="en-US" dirty="0" smtClean="0">
                <a:solidFill>
                  <a:schemeClr val="bg1"/>
                </a:solidFill>
              </a:rPr>
              <a:t>A </a:t>
            </a:r>
            <a:r>
              <a:rPr lang="en-US" dirty="0" smtClean="0">
                <a:solidFill>
                  <a:schemeClr val="bg1"/>
                </a:solidFill>
              </a:rPr>
              <a:t>good story is never obvious.</a:t>
            </a:r>
          </a:p>
          <a:p>
            <a:endParaRPr lang="en-US" dirty="0" smtClean="0">
              <a:solidFill>
                <a:schemeClr val="bg1"/>
              </a:solidFill>
            </a:endParaRPr>
          </a:p>
          <a:p>
            <a:endParaRPr lang="en-US" dirty="0"/>
          </a:p>
        </p:txBody>
      </p:sp>
      <p:sp>
        <p:nvSpPr>
          <p:cNvPr id="12" name="Right Arrow 11"/>
          <p:cNvSpPr/>
          <p:nvPr/>
        </p:nvSpPr>
        <p:spPr>
          <a:xfrm>
            <a:off x="3733800" y="685800"/>
            <a:ext cx="457200" cy="30480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nip Single Corner Rectangle 12"/>
          <p:cNvSpPr/>
          <p:nvPr/>
        </p:nvSpPr>
        <p:spPr>
          <a:xfrm>
            <a:off x="685800" y="1828800"/>
            <a:ext cx="3048000" cy="2057400"/>
          </a:xfrm>
          <a:prstGeom prst="snip1Rect">
            <a:avLst/>
          </a:prstGeom>
          <a:solidFill>
            <a:schemeClr val="tx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t"/>
          <a:lstStyle/>
          <a:p>
            <a:r>
              <a:rPr lang="en-US" dirty="0" smtClean="0">
                <a:solidFill>
                  <a:schemeClr val="bg1"/>
                </a:solidFill>
              </a:rPr>
              <a:t>Exploring </a:t>
            </a:r>
            <a:r>
              <a:rPr lang="en-US" dirty="0" smtClean="0">
                <a:solidFill>
                  <a:schemeClr val="bg1"/>
                </a:solidFill>
              </a:rPr>
              <a:t>character</a:t>
            </a:r>
            <a:r>
              <a:rPr lang="en-US" dirty="0" smtClean="0">
                <a:solidFill>
                  <a:schemeClr val="bg1"/>
                </a:solidFill>
              </a:rPr>
              <a:t>,</a:t>
            </a:r>
            <a:r>
              <a:rPr lang="en-US" dirty="0" smtClean="0">
                <a:solidFill>
                  <a:schemeClr val="bg1"/>
                </a:solidFill>
              </a:rPr>
              <a:t> motive, </a:t>
            </a:r>
            <a:r>
              <a:rPr lang="en-US" dirty="0" smtClean="0">
                <a:solidFill>
                  <a:schemeClr val="bg1"/>
                </a:solidFill>
              </a:rPr>
              <a:t>and human behavior lets the mind wander into the territory where stories can be imagined.</a:t>
            </a:r>
            <a:endParaRPr lang="en-US" dirty="0">
              <a:ln>
                <a:solidFill>
                  <a:srgbClr val="FF0000"/>
                </a:solidFill>
              </a:ln>
              <a:solidFill>
                <a:schemeClr val="bg1"/>
              </a:solidFill>
            </a:endParaRPr>
          </a:p>
        </p:txBody>
      </p:sp>
      <p:sp>
        <p:nvSpPr>
          <p:cNvPr id="14" name="Snip Single Corner Rectangle 13"/>
          <p:cNvSpPr/>
          <p:nvPr/>
        </p:nvSpPr>
        <p:spPr>
          <a:xfrm>
            <a:off x="685800" y="4191000"/>
            <a:ext cx="3048000" cy="914400"/>
          </a:xfrm>
          <a:prstGeom prst="snip1Rect">
            <a:avLst/>
          </a:prstGeom>
          <a:solidFill>
            <a:schemeClr val="tx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t"/>
          <a:lstStyle/>
          <a:p>
            <a:r>
              <a:rPr lang="en-US" dirty="0" smtClean="0">
                <a:solidFill>
                  <a:schemeClr val="bg1"/>
                </a:solidFill>
              </a:rPr>
              <a:t>To be dramatic, stories must always have conflict.</a:t>
            </a:r>
            <a:endParaRPr lang="en-US" dirty="0">
              <a:ln>
                <a:solidFill>
                  <a:srgbClr val="FF0000"/>
                </a:solidFill>
              </a:ln>
              <a:solidFill>
                <a:schemeClr val="bg1"/>
              </a:solidFill>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013400" y="-2057400"/>
            <a:ext cx="43205400" cy="64945263"/>
          </a:xfrm>
          <a:prstGeom prst="rect">
            <a:avLst/>
          </a:prstGeom>
        </p:spPr>
      </p:pic>
      <p:sp>
        <p:nvSpPr>
          <p:cNvPr id="3" name="Snip Single Corner Rectangle 2"/>
          <p:cNvSpPr/>
          <p:nvPr/>
        </p:nvSpPr>
        <p:spPr>
          <a:xfrm>
            <a:off x="3429000" y="5335726"/>
            <a:ext cx="3048000" cy="1375053"/>
          </a:xfrm>
          <a:prstGeom prst="snip1Rect">
            <a:avLst/>
          </a:prstGeom>
          <a:solidFill>
            <a:schemeClr val="tx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chemeClr val="bg1"/>
                </a:solidFill>
              </a:rPr>
              <a:t>What is about to happen?</a:t>
            </a:r>
          </a:p>
          <a:p>
            <a:endParaRPr lang="en-US" dirty="0" smtClean="0">
              <a:solidFill>
                <a:schemeClr val="bg1"/>
              </a:solidFill>
            </a:endParaRPr>
          </a:p>
          <a:p>
            <a:endParaRPr lang="en-US" dirty="0"/>
          </a:p>
        </p:txBody>
      </p:sp>
      <p:sp>
        <p:nvSpPr>
          <p:cNvPr id="4" name="Right Arrow 3"/>
          <p:cNvSpPr/>
          <p:nvPr/>
        </p:nvSpPr>
        <p:spPr>
          <a:xfrm>
            <a:off x="11734800" y="4648200"/>
            <a:ext cx="457200" cy="304800"/>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Bent-Up Arrow 5"/>
          <p:cNvSpPr/>
          <p:nvPr/>
        </p:nvSpPr>
        <p:spPr>
          <a:xfrm>
            <a:off x="6477000" y="5791200"/>
            <a:ext cx="914400" cy="609600"/>
          </a:xfrm>
          <a:prstGeom prst="bentUp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3059668"/>
            <a:ext cx="1981169" cy="369332"/>
          </a:xfrm>
          <a:prstGeom prst="rect">
            <a:avLst/>
          </a:prstGeom>
          <a:noFill/>
        </p:spPr>
        <p:txBody>
          <a:bodyPr wrap="none" rtlCol="0">
            <a:spAutoFit/>
          </a:bodyPr>
          <a:lstStyle/>
          <a:p>
            <a:r>
              <a:rPr lang="en-US" dirty="0" smtClean="0"/>
              <a:t>What did you do?</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3059668"/>
            <a:ext cx="1981169" cy="369332"/>
          </a:xfrm>
          <a:prstGeom prst="rect">
            <a:avLst/>
          </a:prstGeom>
          <a:noFill/>
        </p:spPr>
        <p:txBody>
          <a:bodyPr wrap="none" rtlCol="0">
            <a:spAutoFit/>
          </a:bodyPr>
          <a:lstStyle/>
          <a:p>
            <a:r>
              <a:rPr lang="en-US" dirty="0" smtClean="0"/>
              <a:t>What did you do?</a:t>
            </a:r>
          </a:p>
        </p:txBody>
      </p:sp>
      <p:sp>
        <p:nvSpPr>
          <p:cNvPr id="5" name="TextBox 4"/>
          <p:cNvSpPr txBox="1"/>
          <p:nvPr/>
        </p:nvSpPr>
        <p:spPr>
          <a:xfrm>
            <a:off x="3402664" y="3059668"/>
            <a:ext cx="2083736" cy="369332"/>
          </a:xfrm>
          <a:prstGeom prst="rect">
            <a:avLst/>
          </a:prstGeom>
          <a:noFill/>
        </p:spPr>
        <p:txBody>
          <a:bodyPr wrap="none" rtlCol="0">
            <a:spAutoFit/>
          </a:bodyPr>
          <a:lstStyle/>
          <a:p>
            <a:r>
              <a:rPr lang="en-US" dirty="0" smtClean="0"/>
              <a:t>How did you do it?</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3059668"/>
            <a:ext cx="1981169" cy="369332"/>
          </a:xfrm>
          <a:prstGeom prst="rect">
            <a:avLst/>
          </a:prstGeom>
          <a:noFill/>
        </p:spPr>
        <p:txBody>
          <a:bodyPr wrap="none" rtlCol="0">
            <a:spAutoFit/>
          </a:bodyPr>
          <a:lstStyle/>
          <a:p>
            <a:r>
              <a:rPr lang="en-US" dirty="0" smtClean="0"/>
              <a:t>What did you do?</a:t>
            </a:r>
          </a:p>
        </p:txBody>
      </p:sp>
      <p:sp>
        <p:nvSpPr>
          <p:cNvPr id="5" name="TextBox 4"/>
          <p:cNvSpPr txBox="1"/>
          <p:nvPr/>
        </p:nvSpPr>
        <p:spPr>
          <a:xfrm>
            <a:off x="3402664" y="3059668"/>
            <a:ext cx="2083736" cy="369332"/>
          </a:xfrm>
          <a:prstGeom prst="rect">
            <a:avLst/>
          </a:prstGeom>
          <a:noFill/>
        </p:spPr>
        <p:txBody>
          <a:bodyPr wrap="none" rtlCol="0">
            <a:spAutoFit/>
          </a:bodyPr>
          <a:lstStyle/>
          <a:p>
            <a:r>
              <a:rPr lang="en-US" dirty="0" smtClean="0"/>
              <a:t>How did you do it?</a:t>
            </a:r>
          </a:p>
        </p:txBody>
      </p:sp>
      <p:sp>
        <p:nvSpPr>
          <p:cNvPr id="6" name="TextBox 5"/>
          <p:cNvSpPr txBox="1"/>
          <p:nvPr/>
        </p:nvSpPr>
        <p:spPr>
          <a:xfrm>
            <a:off x="6145864" y="3059668"/>
            <a:ext cx="1390450" cy="369332"/>
          </a:xfrm>
          <a:prstGeom prst="rect">
            <a:avLst/>
          </a:prstGeom>
          <a:noFill/>
        </p:spPr>
        <p:txBody>
          <a:bodyPr wrap="none" rtlCol="0">
            <a:spAutoFit/>
          </a:bodyPr>
          <a:lstStyle/>
          <a:p>
            <a:r>
              <a:rPr lang="en-US" dirty="0" smtClean="0"/>
              <a:t>Did it work?</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icture 5.png"/>
          <p:cNvPicPr>
            <a:picLocks noChangeAspect="1"/>
          </p:cNvPicPr>
          <p:nvPr/>
        </p:nvPicPr>
        <p:blipFill>
          <a:blip r:embed="rId2"/>
          <a:stretch>
            <a:fillRect/>
          </a:stretch>
        </p:blipFill>
        <p:spPr>
          <a:xfrm>
            <a:off x="0" y="-152400"/>
            <a:ext cx="11216640" cy="7010400"/>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3657600" y="1676400"/>
            <a:ext cx="1621959" cy="369332"/>
          </a:xfrm>
          <a:prstGeom prst="rect">
            <a:avLst/>
          </a:prstGeom>
          <a:noFill/>
        </p:spPr>
        <p:txBody>
          <a:bodyPr wrap="none" rtlCol="0">
            <a:spAutoFit/>
          </a:bodyPr>
          <a:lstStyle/>
          <a:p>
            <a:r>
              <a:rPr lang="en-US" dirty="0" smtClean="0"/>
              <a:t>The Snapshot</a:t>
            </a:r>
            <a:endParaRPr lang="en-US"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6.png"/>
          <p:cNvPicPr>
            <a:picLocks noChangeAspect="1"/>
          </p:cNvPicPr>
          <p:nvPr/>
        </p:nvPicPr>
        <p:blipFill>
          <a:blip r:embed="rId2"/>
          <a:stretch>
            <a:fillRect/>
          </a:stretch>
        </p:blipFill>
        <p:spPr>
          <a:xfrm>
            <a:off x="0" y="0"/>
            <a:ext cx="10972800" cy="6858000"/>
          </a:xfrm>
          <a:prstGeom prst="rect">
            <a:avLst/>
          </a:prstGeom>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7.png"/>
          <p:cNvPicPr>
            <a:picLocks noChangeAspect="1"/>
          </p:cNvPicPr>
          <p:nvPr/>
        </p:nvPicPr>
        <p:blipFill>
          <a:blip r:embed="rId2"/>
          <a:stretch>
            <a:fillRect/>
          </a:stretch>
        </p:blipFill>
        <p:spPr>
          <a:xfrm>
            <a:off x="4762" y="-1"/>
            <a:ext cx="11044238" cy="6902649"/>
          </a:xfrm>
          <a:prstGeom prst="rect">
            <a:avLst/>
          </a:prstGeom>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12.png"/>
          <p:cNvPicPr>
            <a:picLocks noChangeAspect="1"/>
          </p:cNvPicPr>
          <p:nvPr/>
        </p:nvPicPr>
        <p:blipFill>
          <a:blip r:embed="rId2"/>
          <a:stretch>
            <a:fillRect/>
          </a:stretch>
        </p:blipFill>
        <p:spPr>
          <a:xfrm>
            <a:off x="0" y="0"/>
            <a:ext cx="10972798" cy="6858000"/>
          </a:xfrm>
          <a:prstGeom prst="rect">
            <a:avLst/>
          </a:prstGeom>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5698044" cy="369332"/>
          </a:xfrm>
          <a:prstGeom prst="rect">
            <a:avLst/>
          </a:prstGeom>
          <a:noFill/>
        </p:spPr>
        <p:txBody>
          <a:bodyPr wrap="none" rtlCol="0">
            <a:spAutoFit/>
          </a:bodyPr>
          <a:lstStyle/>
          <a:p>
            <a:r>
              <a:rPr lang="en-US" dirty="0" smtClean="0"/>
              <a:t>The boundaries between content areas are imaginary.</a:t>
            </a:r>
            <a:endParaRPr lang="en-US" dirty="0"/>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3636219" cy="369332"/>
          </a:xfrm>
          <a:prstGeom prst="rect">
            <a:avLst/>
          </a:prstGeom>
          <a:noFill/>
        </p:spPr>
        <p:txBody>
          <a:bodyPr wrap="none" rtlCol="0">
            <a:spAutoFit/>
          </a:bodyPr>
          <a:lstStyle/>
          <a:p>
            <a:r>
              <a:rPr lang="en-US" dirty="0" smtClean="0"/>
              <a:t>Life is not about filling in answers.</a:t>
            </a:r>
            <a:endParaRPr lang="en-US" dirty="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1676400"/>
            <a:ext cx="2592852" cy="369332"/>
          </a:xfrm>
          <a:prstGeom prst="rect">
            <a:avLst/>
          </a:prstGeom>
          <a:noFill/>
        </p:spPr>
        <p:txBody>
          <a:bodyPr wrap="none" rtlCol="0">
            <a:spAutoFit/>
          </a:bodyPr>
          <a:lstStyle/>
          <a:p>
            <a:r>
              <a:rPr lang="en-US" dirty="0" smtClean="0"/>
              <a:t>It’s about interpretation.</a:t>
            </a:r>
            <a:endParaRPr lang="en-US" dirty="0"/>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90600" y="533400"/>
            <a:ext cx="1287995" cy="369332"/>
          </a:xfrm>
          <a:prstGeom prst="rect">
            <a:avLst/>
          </a:prstGeom>
          <a:noFill/>
        </p:spPr>
        <p:txBody>
          <a:bodyPr wrap="none" rtlCol="0">
            <a:spAutoFit/>
          </a:bodyPr>
          <a:lstStyle/>
          <a:p>
            <a:r>
              <a:rPr lang="en-US" dirty="0" smtClean="0"/>
              <a:t>Resources</a:t>
            </a:r>
            <a:endParaRPr lang="en-US" dirty="0"/>
          </a:p>
        </p:txBody>
      </p:sp>
      <p:sp>
        <p:nvSpPr>
          <p:cNvPr id="7" name="TextBox 6"/>
          <p:cNvSpPr txBox="1"/>
          <p:nvPr/>
        </p:nvSpPr>
        <p:spPr>
          <a:xfrm>
            <a:off x="990600" y="990600"/>
            <a:ext cx="3581400" cy="7848302"/>
          </a:xfrm>
          <a:prstGeom prst="rect">
            <a:avLst/>
          </a:prstGeom>
          <a:noFill/>
        </p:spPr>
        <p:txBody>
          <a:bodyPr wrap="square" rtlCol="0">
            <a:spAutoFit/>
          </a:bodyPr>
          <a:lstStyle/>
          <a:p>
            <a:r>
              <a:rPr lang="en-US" sz="1200" dirty="0" err="1" smtClean="0"/>
              <a:t>Tysh</a:t>
            </a:r>
            <a:r>
              <a:rPr lang="en-US" sz="1200" dirty="0" smtClean="0"/>
              <a:t>, George, 2002: </a:t>
            </a:r>
            <a:r>
              <a:rPr lang="en-US" sz="1200" dirty="0" smtClean="0"/>
              <a:t>Detroit Metro </a:t>
            </a:r>
            <a:r>
              <a:rPr lang="en-US" sz="1200" dirty="0" err="1" smtClean="0"/>
              <a:t>Times</a:t>
            </a:r>
            <a:r>
              <a:rPr lang="en-US" sz="1200" dirty="0" err="1" smtClean="0"/>
              <a:t>Seeing</a:t>
            </a:r>
            <a:r>
              <a:rPr lang="en-US" sz="1200" dirty="0" smtClean="0"/>
              <a:t> </a:t>
            </a:r>
            <a:r>
              <a:rPr lang="en-US" sz="1200" dirty="0" smtClean="0"/>
              <a:t>is </a:t>
            </a:r>
            <a:r>
              <a:rPr lang="en-US" sz="1200" dirty="0" smtClean="0"/>
              <a:t>revealing: Anonymous </a:t>
            </a:r>
            <a:r>
              <a:rPr lang="en-US" sz="1200" dirty="0" smtClean="0"/>
              <a:t>visions from the most democratic art</a:t>
            </a:r>
            <a:r>
              <a:rPr lang="en-US" sz="1200" dirty="0" smtClean="0"/>
              <a:t>.</a:t>
            </a:r>
          </a:p>
          <a:p>
            <a:r>
              <a:rPr lang="en-US" sz="1200" dirty="0" smtClean="0">
                <a:hlinkClick r:id="rId3"/>
              </a:rPr>
              <a:t>http</a:t>
            </a:r>
            <a:r>
              <a:rPr lang="en-US" sz="1200" dirty="0" smtClean="0">
                <a:hlinkClick r:id="rId3"/>
              </a:rPr>
              <a:t>://metrotimes.com/arts/review.asp?rid=</a:t>
            </a:r>
            <a:r>
              <a:rPr lang="en-US" sz="1200" dirty="0" smtClean="0">
                <a:hlinkClick r:id="rId3"/>
              </a:rPr>
              <a:t>4474</a:t>
            </a:r>
            <a:endParaRPr lang="en-US" sz="1200" dirty="0" smtClean="0"/>
          </a:p>
          <a:p>
            <a:endParaRPr lang="en-US" sz="1200" dirty="0" smtClean="0"/>
          </a:p>
          <a:p>
            <a:r>
              <a:rPr lang="en-US" sz="1200" dirty="0" smtClean="0"/>
              <a:t>Smith, Joel, 2001: Roll Over - analysis of snapshot photography, photos of everyday life not initially produced as </a:t>
            </a:r>
            <a:r>
              <a:rPr lang="en-US" sz="1200" dirty="0" smtClean="0"/>
              <a:t>art. </a:t>
            </a:r>
          </a:p>
          <a:p>
            <a:r>
              <a:rPr lang="en-US" sz="1200" dirty="0" err="1" smtClean="0"/>
              <a:t>Bnet</a:t>
            </a:r>
            <a:r>
              <a:rPr lang="en-US" sz="1200" dirty="0" smtClean="0"/>
              <a:t>: </a:t>
            </a:r>
            <a:r>
              <a:rPr lang="en-US" sz="1200" dirty="0" smtClean="0">
                <a:hlinkClick r:id="rId4"/>
              </a:rPr>
              <a:t>http://findarticles.com/p/articles/mi_m2479/is_2_29/ai_78437070/</a:t>
            </a:r>
            <a:r>
              <a:rPr lang="en-US" sz="1200" dirty="0" smtClean="0">
                <a:hlinkClick r:id="rId4"/>
              </a:rPr>
              <a:t>pg_1</a:t>
            </a:r>
            <a:endParaRPr lang="en-US" sz="1200" dirty="0" smtClean="0"/>
          </a:p>
          <a:p>
            <a:endParaRPr lang="en-US" sz="1200" dirty="0" smtClean="0"/>
          </a:p>
          <a:p>
            <a:r>
              <a:rPr lang="en-US" sz="1200" dirty="0" err="1" smtClean="0"/>
              <a:t>Olve</a:t>
            </a:r>
            <a:r>
              <a:rPr lang="en-US" sz="1200" dirty="0" smtClean="0"/>
              <a:t> &amp; </a:t>
            </a:r>
            <a:r>
              <a:rPr lang="en-US" sz="1200" dirty="0" err="1" smtClean="0"/>
              <a:t>Maja</a:t>
            </a:r>
            <a:r>
              <a:rPr lang="en-US" sz="1200" dirty="0" smtClean="0"/>
              <a:t> in Japan </a:t>
            </a:r>
          </a:p>
          <a:p>
            <a:r>
              <a:rPr lang="en-US" sz="1200" dirty="0" err="1" smtClean="0"/>
              <a:t>olveandmajainjapan</a:t>
            </a:r>
            <a:r>
              <a:rPr lang="en-US" sz="1200" dirty="0" err="1" smtClean="0"/>
              <a:t>.blogspot.</a:t>
            </a:r>
            <a:r>
              <a:rPr lang="en-US" sz="1200" dirty="0" err="1" smtClean="0"/>
              <a:t>com</a:t>
            </a:r>
            <a:endParaRPr lang="en-US" sz="1200" dirty="0" smtClean="0"/>
          </a:p>
          <a:p>
            <a:endParaRPr lang="en-US" sz="1200" dirty="0" smtClean="0"/>
          </a:p>
          <a:p>
            <a:r>
              <a:rPr lang="en-US" sz="1200" dirty="0" smtClean="0"/>
              <a:t>Jody </a:t>
            </a:r>
            <a:r>
              <a:rPr lang="en-US" sz="1200" dirty="0" err="1" smtClean="0"/>
              <a:t>Sugrue</a:t>
            </a:r>
            <a:r>
              <a:rPr lang="en-US" sz="1200" dirty="0" smtClean="0"/>
              <a:t>. </a:t>
            </a:r>
            <a:r>
              <a:rPr lang="en-US" sz="1200" dirty="0" err="1" smtClean="0"/>
              <a:t>Eatingsandwiches.com</a:t>
            </a:r>
            <a:r>
              <a:rPr lang="en-US" sz="1200" dirty="0" smtClean="0"/>
              <a:t> (</a:t>
            </a:r>
            <a:r>
              <a:rPr lang="en-US" sz="1200" dirty="0" err="1" smtClean="0"/>
              <a:t>blog</a:t>
            </a:r>
            <a:r>
              <a:rPr lang="en-US" sz="1200" dirty="0" smtClean="0"/>
              <a:t>)</a:t>
            </a:r>
          </a:p>
          <a:p>
            <a:endParaRPr lang="en-US" sz="1200" dirty="0" smtClean="0"/>
          </a:p>
          <a:p>
            <a:r>
              <a:rPr lang="en-US" sz="1200" dirty="0" smtClean="0"/>
              <a:t>Jamie Livingston: Photo of the Day. Posted by Hugh Crawford at: </a:t>
            </a:r>
          </a:p>
          <a:p>
            <a:r>
              <a:rPr lang="en-US" sz="1200" dirty="0" smtClean="0">
                <a:hlinkClick r:id="rId5"/>
              </a:rPr>
              <a:t>http</a:t>
            </a:r>
            <a:r>
              <a:rPr lang="en-US" sz="1200" dirty="0" smtClean="0">
                <a:hlinkClick r:id="rId5"/>
              </a:rPr>
              <a:t>://photooftheday.hughcrawford.com.nyud.net</a:t>
            </a:r>
            <a:r>
              <a:rPr lang="en-US" sz="1200" dirty="0" smtClean="0">
                <a:hlinkClick r:id="rId5"/>
              </a:rPr>
              <a:t>/</a:t>
            </a:r>
            <a:endParaRPr lang="en-US" sz="1200" dirty="0" smtClean="0"/>
          </a:p>
          <a:p>
            <a:endParaRPr lang="en-US" sz="1200" dirty="0" smtClean="0"/>
          </a:p>
          <a:p>
            <a:r>
              <a:rPr lang="en-US" sz="1200" dirty="0" smtClean="0"/>
              <a:t>Photos of work by Kevin Landers. Posted by Edward </a:t>
            </a:r>
            <a:r>
              <a:rPr lang="en-US" sz="1200" dirty="0" err="1" smtClean="0"/>
              <a:t>Winkleman</a:t>
            </a:r>
            <a:r>
              <a:rPr lang="en-US" sz="1200" dirty="0" smtClean="0"/>
              <a:t>. </a:t>
            </a:r>
            <a:r>
              <a:rPr lang="en-US" sz="1200" dirty="0" err="1" smtClean="0"/>
              <a:t>edwardwinkleman.blogspot.</a:t>
            </a:r>
            <a:r>
              <a:rPr lang="en-US" sz="1200" dirty="0" err="1" smtClean="0"/>
              <a:t>com</a:t>
            </a:r>
            <a:endParaRPr lang="en-US" sz="1200" dirty="0" smtClean="0"/>
          </a:p>
          <a:p>
            <a:endParaRPr lang="en-US" sz="1200" dirty="0" smtClean="0"/>
          </a:p>
          <a:p>
            <a:r>
              <a:rPr lang="en-US" sz="1200" dirty="0" err="1" smtClean="0"/>
              <a:t>Fineman</a:t>
            </a:r>
            <a:r>
              <a:rPr lang="en-US" sz="1200" dirty="0" smtClean="0"/>
              <a:t>, </a:t>
            </a:r>
            <a:r>
              <a:rPr lang="en-US" sz="1200" dirty="0" smtClean="0"/>
              <a:t>Mia</a:t>
            </a:r>
            <a:r>
              <a:rPr lang="en-US" sz="1200" dirty="0" smtClean="0"/>
              <a:t>.</a:t>
            </a:r>
            <a:r>
              <a:rPr lang="en-US" sz="1200" dirty="0" smtClean="0"/>
              <a:t> </a:t>
            </a:r>
            <a:r>
              <a:rPr lang="en-US" sz="1200" dirty="0" smtClean="0"/>
              <a:t>Department </a:t>
            </a:r>
            <a:r>
              <a:rPr lang="en-US" sz="1200" dirty="0" smtClean="0"/>
              <a:t>of Photographs, The Metropolitan Museum of </a:t>
            </a:r>
            <a:r>
              <a:rPr lang="en-US" sz="1200" dirty="0" smtClean="0"/>
              <a:t>Art. Kodak </a:t>
            </a:r>
            <a:r>
              <a:rPr lang="en-US" sz="1200" dirty="0" smtClean="0"/>
              <a:t>and the Rise of Amateur </a:t>
            </a:r>
            <a:r>
              <a:rPr lang="en-US" sz="1200" dirty="0" smtClean="0"/>
              <a:t>Photography. http</a:t>
            </a:r>
            <a:r>
              <a:rPr lang="en-US" sz="1200" dirty="0" smtClean="0"/>
              <a:t>://</a:t>
            </a:r>
            <a:r>
              <a:rPr lang="en-US" sz="1200" dirty="0" err="1" smtClean="0"/>
              <a:t>www.metmuseum.org/toah/hd/kodk/hd_kodk.</a:t>
            </a:r>
            <a:r>
              <a:rPr lang="en-US" sz="1200" dirty="0" err="1" smtClean="0"/>
              <a:t>htm</a:t>
            </a:r>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US" sz="1200" dirty="0"/>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066800" y="1600200"/>
            <a:ext cx="1068572" cy="400110"/>
          </a:xfrm>
          <a:prstGeom prst="rect">
            <a:avLst/>
          </a:prstGeom>
          <a:noFill/>
        </p:spPr>
        <p:txBody>
          <a:bodyPr wrap="none" rtlCol="0">
            <a:spAutoFit/>
          </a:bodyPr>
          <a:lstStyle/>
          <a:p>
            <a:r>
              <a:rPr lang="en-US" sz="2000" dirty="0" smtClean="0"/>
              <a:t>Contact</a:t>
            </a:r>
            <a:endParaRPr lang="en-US" sz="2000" dirty="0"/>
          </a:p>
        </p:txBody>
      </p:sp>
      <p:sp>
        <p:nvSpPr>
          <p:cNvPr id="5" name="TextBox 4"/>
          <p:cNvSpPr txBox="1"/>
          <p:nvPr/>
        </p:nvSpPr>
        <p:spPr>
          <a:xfrm>
            <a:off x="1066800" y="2209800"/>
            <a:ext cx="5750292" cy="3970318"/>
          </a:xfrm>
          <a:prstGeom prst="rect">
            <a:avLst/>
          </a:prstGeom>
          <a:noFill/>
        </p:spPr>
        <p:txBody>
          <a:bodyPr wrap="none" rtlCol="0">
            <a:spAutoFit/>
          </a:bodyPr>
          <a:lstStyle/>
          <a:p>
            <a:r>
              <a:rPr lang="en-US" dirty="0" smtClean="0"/>
              <a:t>Louis </a:t>
            </a:r>
            <a:r>
              <a:rPr lang="en-US" dirty="0" err="1" smtClean="0"/>
              <a:t>Mazza</a:t>
            </a:r>
            <a:endParaRPr lang="en-US" dirty="0" smtClean="0"/>
          </a:p>
          <a:p>
            <a:r>
              <a:rPr lang="en-US" dirty="0" smtClean="0"/>
              <a:t>Media Arts Educator</a:t>
            </a:r>
          </a:p>
          <a:p>
            <a:r>
              <a:rPr lang="en-US" dirty="0" smtClean="0"/>
              <a:t>The Arts Academy at Benjamin Rush, Philadelphia, PA</a:t>
            </a:r>
          </a:p>
          <a:p>
            <a:endParaRPr lang="en-US" dirty="0" smtClean="0"/>
          </a:p>
          <a:p>
            <a:r>
              <a:rPr lang="en-US" dirty="0" smtClean="0">
                <a:hlinkClick r:id="rId2"/>
              </a:rPr>
              <a:t>lmazza@philasd.org</a:t>
            </a:r>
            <a:endParaRPr lang="en-US" dirty="0" smtClean="0"/>
          </a:p>
          <a:p>
            <a:endParaRPr lang="en-US" dirty="0" smtClean="0"/>
          </a:p>
          <a:p>
            <a:r>
              <a:rPr lang="en-US" dirty="0" smtClean="0"/>
              <a:t>Download NCTE Presentations</a:t>
            </a:r>
          </a:p>
          <a:p>
            <a:r>
              <a:rPr lang="en-US" dirty="0" err="1" smtClean="0"/>
              <a:t>r</a:t>
            </a:r>
            <a:r>
              <a:rPr lang="en-US" dirty="0" err="1" smtClean="0"/>
              <a:t>ushmediaarts.wikispaces.com</a:t>
            </a:r>
            <a:endParaRPr lang="en-US" dirty="0" smtClean="0"/>
          </a:p>
          <a:p>
            <a:endParaRPr lang="en-US" dirty="0" smtClean="0"/>
          </a:p>
          <a:p>
            <a:r>
              <a:rPr lang="en-US" dirty="0" smtClean="0"/>
              <a:t>The Arts Academy at Benjamin Rush</a:t>
            </a:r>
          </a:p>
          <a:p>
            <a:r>
              <a:rPr lang="en-US" dirty="0" err="1" smtClean="0"/>
              <a:t>a</a:t>
            </a:r>
            <a:r>
              <a:rPr lang="en-US" dirty="0" err="1" smtClean="0"/>
              <a:t>rtsacademybenrush.wikispaces.com</a:t>
            </a:r>
            <a:endParaRPr lang="en-US" dirty="0" smtClean="0"/>
          </a:p>
          <a:p>
            <a:endParaRPr lang="en-US" dirty="0" smtClean="0"/>
          </a:p>
          <a:p>
            <a:r>
              <a:rPr lang="en-US" dirty="0" smtClean="0"/>
              <a:t>Snapshot Stories</a:t>
            </a:r>
          </a:p>
          <a:p>
            <a:r>
              <a:rPr lang="en-US" dirty="0" err="1" smtClean="0"/>
              <a:t>s</a:t>
            </a:r>
            <a:r>
              <a:rPr lang="en-US" dirty="0" err="1" smtClean="0"/>
              <a:t>napshotstories.net</a:t>
            </a:r>
            <a:endParaRPr lang="en-US" dirty="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066800" y="1828800"/>
            <a:ext cx="4444246" cy="738664"/>
          </a:xfrm>
          <a:prstGeom prst="rect">
            <a:avLst/>
          </a:prstGeom>
          <a:noFill/>
        </p:spPr>
        <p:txBody>
          <a:bodyPr wrap="none" rtlCol="0">
            <a:spAutoFit/>
          </a:bodyPr>
          <a:lstStyle/>
          <a:p>
            <a:r>
              <a:rPr lang="en-US" sz="2400" dirty="0" smtClean="0"/>
              <a:t>Download NCTE Presentations</a:t>
            </a:r>
          </a:p>
          <a:p>
            <a:r>
              <a:rPr lang="en-US" dirty="0" err="1" smtClean="0"/>
              <a:t>r</a:t>
            </a:r>
            <a:r>
              <a:rPr lang="en-US" dirty="0" err="1" smtClean="0"/>
              <a:t>ushmediaarts.wikispaces.com/ncte</a:t>
            </a:r>
            <a:endParaRPr lang="en-US" dirty="0" smtClean="0"/>
          </a:p>
        </p:txBody>
      </p:sp>
      <p:sp>
        <p:nvSpPr>
          <p:cNvPr id="6" name="TextBox 5"/>
          <p:cNvSpPr txBox="1"/>
          <p:nvPr/>
        </p:nvSpPr>
        <p:spPr>
          <a:xfrm>
            <a:off x="1066800" y="2819400"/>
            <a:ext cx="5342102" cy="1015663"/>
          </a:xfrm>
          <a:prstGeom prst="rect">
            <a:avLst/>
          </a:prstGeom>
          <a:noFill/>
        </p:spPr>
        <p:txBody>
          <a:bodyPr wrap="none" rtlCol="0">
            <a:spAutoFit/>
          </a:bodyPr>
          <a:lstStyle/>
          <a:p>
            <a:r>
              <a:rPr lang="en-US" sz="2400" dirty="0" smtClean="0"/>
              <a:t>Book</a:t>
            </a:r>
          </a:p>
          <a:p>
            <a:r>
              <a:rPr lang="en-US" dirty="0" smtClean="0"/>
              <a:t>Lesson Plans for Creating Media Rich Classrooms</a:t>
            </a:r>
          </a:p>
          <a:p>
            <a:r>
              <a:rPr lang="en-US" dirty="0" smtClean="0"/>
              <a:t>Edited by Mary T. </a:t>
            </a:r>
            <a:r>
              <a:rPr lang="en-US" dirty="0" err="1" smtClean="0"/>
              <a:t>Christel</a:t>
            </a:r>
            <a:r>
              <a:rPr lang="en-US" dirty="0" smtClean="0"/>
              <a:t> and Scott Sullivan</a:t>
            </a:r>
            <a:endParaRPr lang="en-US" dirty="0"/>
          </a:p>
        </p:txBody>
      </p:sp>
      <p:pic>
        <p:nvPicPr>
          <p:cNvPr id="9" name="Picture 8" descr="Picture 13.png"/>
          <p:cNvPicPr>
            <a:picLocks noChangeAspect="1"/>
          </p:cNvPicPr>
          <p:nvPr/>
        </p:nvPicPr>
        <p:blipFill>
          <a:blip r:embed="rId2"/>
          <a:stretch>
            <a:fillRect/>
          </a:stretch>
        </p:blipFill>
        <p:spPr>
          <a:xfrm>
            <a:off x="1097096" y="3962400"/>
            <a:ext cx="1569904" cy="2286000"/>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3657600" y="1676400"/>
            <a:ext cx="1621959" cy="369332"/>
          </a:xfrm>
          <a:prstGeom prst="rect">
            <a:avLst/>
          </a:prstGeom>
          <a:noFill/>
        </p:spPr>
        <p:txBody>
          <a:bodyPr wrap="none" rtlCol="0">
            <a:spAutoFit/>
          </a:bodyPr>
          <a:lstStyle/>
          <a:p>
            <a:r>
              <a:rPr lang="en-US" dirty="0" smtClean="0"/>
              <a:t>The Snapshot</a:t>
            </a:r>
            <a:endParaRPr lang="en-US" dirty="0"/>
          </a:p>
        </p:txBody>
      </p:sp>
      <p:sp>
        <p:nvSpPr>
          <p:cNvPr id="5" name="TextBox 4"/>
          <p:cNvSpPr txBox="1"/>
          <p:nvPr/>
        </p:nvSpPr>
        <p:spPr>
          <a:xfrm>
            <a:off x="3657600" y="2559631"/>
            <a:ext cx="3956519" cy="369332"/>
          </a:xfrm>
          <a:prstGeom prst="rect">
            <a:avLst/>
          </a:prstGeom>
          <a:noFill/>
        </p:spPr>
        <p:txBody>
          <a:bodyPr wrap="none" rtlCol="0">
            <a:spAutoFit/>
          </a:bodyPr>
          <a:lstStyle/>
          <a:p>
            <a:r>
              <a:rPr lang="en-US" dirty="0" smtClean="0"/>
              <a:t>An emblem </a:t>
            </a:r>
            <a:r>
              <a:rPr lang="en-US" dirty="0" smtClean="0"/>
              <a:t>of social </a:t>
            </a:r>
            <a:r>
              <a:rPr lang="en-US" dirty="0" smtClean="0"/>
              <a:t>communication.</a:t>
            </a:r>
            <a:endParaRPr lang="en-US" dirty="0"/>
          </a:p>
        </p:txBody>
      </p:sp>
      <p:pic>
        <p:nvPicPr>
          <p:cNvPr id="6" name="Picture 5" descr="2168834392_efdfba4346.jpg"/>
          <p:cNvPicPr>
            <a:picLocks noChangeAspect="1"/>
          </p:cNvPicPr>
          <p:nvPr/>
        </p:nvPicPr>
        <p:blipFill>
          <a:blip r:embed="rId3"/>
          <a:stretch>
            <a:fillRect/>
          </a:stretch>
        </p:blipFill>
        <p:spPr>
          <a:xfrm>
            <a:off x="3733800" y="3093031"/>
            <a:ext cx="4210217" cy="3155369"/>
          </a:xfrm>
          <a:prstGeom prst="rect">
            <a:avLst/>
          </a:prstGeo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3657600" y="1676400"/>
            <a:ext cx="1621959" cy="369332"/>
          </a:xfrm>
          <a:prstGeom prst="rect">
            <a:avLst/>
          </a:prstGeom>
          <a:noFill/>
        </p:spPr>
        <p:txBody>
          <a:bodyPr wrap="none" rtlCol="0">
            <a:spAutoFit/>
          </a:bodyPr>
          <a:lstStyle/>
          <a:p>
            <a:r>
              <a:rPr lang="en-US" dirty="0" smtClean="0"/>
              <a:t>The Snapshot</a:t>
            </a:r>
            <a:endParaRPr lang="en-US" dirty="0"/>
          </a:p>
        </p:txBody>
      </p:sp>
      <p:sp>
        <p:nvSpPr>
          <p:cNvPr id="7" name="TextBox 6"/>
          <p:cNvSpPr txBox="1"/>
          <p:nvPr/>
        </p:nvSpPr>
        <p:spPr>
          <a:xfrm>
            <a:off x="3662558" y="2559631"/>
            <a:ext cx="2814442" cy="369332"/>
          </a:xfrm>
          <a:prstGeom prst="rect">
            <a:avLst/>
          </a:prstGeom>
          <a:noFill/>
        </p:spPr>
        <p:txBody>
          <a:bodyPr wrap="none" rtlCol="0">
            <a:spAutoFit/>
          </a:bodyPr>
          <a:lstStyle/>
          <a:p>
            <a:r>
              <a:rPr lang="en-US" dirty="0" smtClean="0"/>
              <a:t>Enigmatic </a:t>
            </a:r>
            <a:r>
              <a:rPr lang="en-US" dirty="0" smtClean="0"/>
              <a:t>historic </a:t>
            </a:r>
            <a:r>
              <a:rPr lang="en-US" dirty="0" smtClean="0"/>
              <a:t>artifact</a:t>
            </a:r>
            <a:r>
              <a:rPr lang="en-US" dirty="0" smtClean="0"/>
              <a:t>.</a:t>
            </a:r>
          </a:p>
        </p:txBody>
      </p:sp>
      <p:pic>
        <p:nvPicPr>
          <p:cNvPr id="8" name="Picture 7" descr="2168823942_773d5a9db6.jpg"/>
          <p:cNvPicPr>
            <a:picLocks noChangeAspect="1"/>
          </p:cNvPicPr>
          <p:nvPr/>
        </p:nvPicPr>
        <p:blipFill>
          <a:blip r:embed="rId3"/>
          <a:stretch>
            <a:fillRect/>
          </a:stretch>
        </p:blipFill>
        <p:spPr>
          <a:xfrm>
            <a:off x="3733800" y="3048001"/>
            <a:ext cx="4270300" cy="3200400"/>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2590800"/>
            <a:ext cx="4444471" cy="369332"/>
          </a:xfrm>
          <a:prstGeom prst="rect">
            <a:avLst/>
          </a:prstGeom>
          <a:noFill/>
        </p:spPr>
        <p:txBody>
          <a:bodyPr wrap="none" rtlCol="0">
            <a:spAutoFit/>
          </a:bodyPr>
          <a:lstStyle/>
          <a:p>
            <a:r>
              <a:rPr lang="en-US" dirty="0" smtClean="0"/>
              <a:t>What can students learn from snapshots?</a:t>
            </a:r>
          </a:p>
        </p:txBody>
      </p:sp>
      <p:sp>
        <p:nvSpPr>
          <p:cNvPr id="3" name="TextBox 2"/>
          <p:cNvSpPr txBox="1"/>
          <p:nvPr/>
        </p:nvSpPr>
        <p:spPr>
          <a:xfrm>
            <a:off x="3962400" y="3135868"/>
            <a:ext cx="1031465" cy="369332"/>
          </a:xfrm>
          <a:prstGeom prst="rect">
            <a:avLst/>
          </a:prstGeom>
          <a:noFill/>
        </p:spPr>
        <p:txBody>
          <a:bodyPr wrap="none" rtlCol="0">
            <a:spAutoFit/>
          </a:bodyPr>
          <a:lstStyle/>
          <a:p>
            <a:r>
              <a:rPr lang="en-US" dirty="0" smtClean="0"/>
              <a:t>1. Truth.</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1754</TotalTime>
  <Words>2715</Words>
  <Application>Microsoft Macintosh PowerPoint</Application>
  <PresentationFormat>On-screen Show (4:3)</PresentationFormat>
  <Paragraphs>372</Paragraphs>
  <Slides>58</Slides>
  <Notes>49</Notes>
  <HiddenSlides>0</HiddenSlides>
  <MMClips>0</MMClips>
  <ScaleCrop>false</ScaleCrop>
  <HeadingPairs>
    <vt:vector size="4" baseType="variant">
      <vt:variant>
        <vt:lpstr>Design Template</vt:lpstr>
      </vt:variant>
      <vt:variant>
        <vt:i4>1</vt:i4>
      </vt:variant>
      <vt:variant>
        <vt:lpstr>Slide Titles</vt:lpstr>
      </vt:variant>
      <vt:variant>
        <vt:i4>58</vt:i4>
      </vt:variant>
    </vt:vector>
  </HeadingPairs>
  <TitlesOfParts>
    <vt:vector size="5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vector>
  </TitlesOfParts>
  <Company>Arts Academy at Benjamin Rush</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Office 2004 Test Drive User</dc:creator>
  <cp:lastModifiedBy>Office 2004 Test Drive User</cp:lastModifiedBy>
  <cp:revision>135</cp:revision>
  <dcterms:created xsi:type="dcterms:W3CDTF">2008-11-20T13:46:45Z</dcterms:created>
  <dcterms:modified xsi:type="dcterms:W3CDTF">2008-11-21T14:35:38Z</dcterms:modified>
</cp:coreProperties>
</file>